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546" r:id="rId2"/>
    <p:sldId id="547" r:id="rId3"/>
    <p:sldId id="557" r:id="rId4"/>
    <p:sldId id="551" r:id="rId5"/>
    <p:sldId id="563" r:id="rId6"/>
    <p:sldId id="561" r:id="rId7"/>
    <p:sldId id="562" r:id="rId8"/>
    <p:sldId id="558" r:id="rId9"/>
    <p:sldId id="535" r:id="rId10"/>
    <p:sldId id="510" r:id="rId11"/>
    <p:sldId id="511" r:id="rId12"/>
    <p:sldId id="512" r:id="rId13"/>
    <p:sldId id="514" r:id="rId14"/>
    <p:sldId id="515" r:id="rId15"/>
    <p:sldId id="516" r:id="rId16"/>
    <p:sldId id="559" r:id="rId17"/>
    <p:sldId id="541" r:id="rId18"/>
    <p:sldId id="542" r:id="rId19"/>
    <p:sldId id="543" r:id="rId20"/>
    <p:sldId id="538" r:id="rId21"/>
    <p:sldId id="521" r:id="rId22"/>
    <p:sldId id="522" r:id="rId23"/>
    <p:sldId id="520" r:id="rId24"/>
    <p:sldId id="529" r:id="rId25"/>
    <p:sldId id="552" r:id="rId26"/>
    <p:sldId id="531" r:id="rId27"/>
    <p:sldId id="550" r:id="rId28"/>
    <p:sldId id="560" r:id="rId29"/>
    <p:sldId id="530" r:id="rId30"/>
    <p:sldId id="540" r:id="rId31"/>
    <p:sldId id="555" r:id="rId32"/>
    <p:sldId id="553" r:id="rId33"/>
    <p:sldId id="556" r:id="rId34"/>
    <p:sldId id="532" r:id="rId35"/>
    <p:sldId id="544" r:id="rId36"/>
  </p:sldIdLst>
  <p:sldSz cx="10693400" cy="7561263"/>
  <p:notesSz cx="6735763" cy="9866313"/>
  <p:embeddedFontLst>
    <p:embeddedFont>
      <p:font typeface="나눔고딕" panose="020D0604000000000000" pitchFamily="50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KoPub돋움체 Medium" panose="02020603020101020101" pitchFamily="18" charset="-127"/>
      <p:regular r:id="rId42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948" y="-246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6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 smtClean="0">
                  <a:latin typeface="+mn-ea"/>
                  <a:ea typeface="+mn-ea"/>
                </a:rPr>
                <a:t/>
              </a:r>
              <a:br>
                <a:rPr lang="en-US" altLang="ko-KR" sz="1400" dirty="0" smtClean="0">
                  <a:latin typeface="+mn-ea"/>
                  <a:ea typeface="+mn-ea"/>
                </a:rPr>
              </a:b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56840"/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출력물명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시스템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 smtClean="0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0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1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34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19.pn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54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사용자화면정의서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2016-11-14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94392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돌발통제 지도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등록순</a:t>
                      </a:r>
                      <a:r>
                        <a:rPr lang="en-US" altLang="ko-KR" sz="900" dirty="0" smtClean="0"/>
                        <a:t>(CCTV</a:t>
                      </a:r>
                      <a:r>
                        <a:rPr lang="ko-KR" altLang="en-US" sz="900" dirty="0" smtClean="0"/>
                        <a:t>영상정보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돌발제목</a:t>
                      </a:r>
                      <a:r>
                        <a:rPr lang="en-US" altLang="ko-KR" sz="900" dirty="0" smtClean="0"/>
                        <a:t>+</a:t>
                      </a:r>
                      <a:r>
                        <a:rPr lang="ko-KR" altLang="en-US" sz="900" dirty="0" smtClean="0"/>
                        <a:t>상세내용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터치하면 해당 지역 표시 및 상세정보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권역별</a:t>
                      </a:r>
                      <a:r>
                        <a:rPr lang="ko-KR" altLang="en-US" sz="900" dirty="0" smtClean="0"/>
                        <a:t> 버튼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강남권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서북권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err="1" smtClean="0"/>
                        <a:t>강북권</a:t>
                      </a:r>
                      <a:r>
                        <a:rPr lang="ko-KR" altLang="en-US" sz="900" baseline="0" dirty="0" smtClean="0"/>
                        <a:t> 선택 팝업 표시 해당 지역으로 이동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주요도로소통상황 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선택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터치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시 지도 위</a:t>
                      </a:r>
                      <a:r>
                        <a:rPr lang="ko-KR" altLang="en-US" sz="900" baseline="0" dirty="0" smtClean="0"/>
                        <a:t> 해당구간 이동 및 평균속도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소통상태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돌발 및 통제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돌발 및 통제 위치 </a:t>
                      </a:r>
                      <a:r>
                        <a:rPr lang="ko-KR" altLang="en-US" sz="900" dirty="0" smtClean="0"/>
                        <a:t>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교통관제 통계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데이터선정필요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단속카메라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6" name="직사각형 105"/>
          <p:cNvSpPr/>
          <p:nvPr/>
        </p:nvSpPr>
        <p:spPr>
          <a:xfrm>
            <a:off x="7057289" y="2038504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061548" y="2227314"/>
            <a:ext cx="3168352" cy="509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동부간선도로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성동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JC-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용비교동측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집회 및 행사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월곡역입구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월곡램프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내부순환로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)) [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연세로 대중교통전용지구 개통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057289" y="2804026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061548" y="3032215"/>
            <a:ext cx="2101576" cy="572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서울역광장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용산고교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후암삼거리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하행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654317" y="3040410"/>
            <a:ext cx="792088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ko-KR" sz="800" dirty="0" smtClean="0"/>
              <a:t>18.7km/h</a:t>
            </a:r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r>
              <a:rPr lang="en-US" altLang="ko-KR" sz="800" dirty="0" smtClean="0"/>
              <a:t>8.7km/h</a:t>
            </a:r>
            <a:endParaRPr lang="en-US" altLang="ko-KR" sz="800" dirty="0"/>
          </a:p>
          <a:p>
            <a:pPr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9307140" y="3032215"/>
            <a:ext cx="490711" cy="73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서행</a:t>
            </a:r>
            <a:endParaRPr lang="en-US" altLang="ko-KR" sz="800" b="1" dirty="0" smtClean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정체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원활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2973"/>
            <a:ext cx="3329971" cy="17155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틀</a:t>
            </a:r>
          </a:p>
        </p:txBody>
      </p:sp>
      <p:sp>
        <p:nvSpPr>
          <p:cNvPr id="119" name="타원 118"/>
          <p:cNvSpPr/>
          <p:nvPr/>
        </p:nvSpPr>
        <p:spPr>
          <a:xfrm>
            <a:off x="7137375" y="3064017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137375" y="2256403"/>
            <a:ext cx="159603" cy="1373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돌발 및 통제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주요도로소통상황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755241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28" name="직사각형 127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3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9" name="직사각형 13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40" name="그룹 13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6" name="직사각형 18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45" name="그룹 14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1" name="그룹 1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3" name="직사각형 18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타원 18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2" name="직사각형 18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6" name="그룹 17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8" name="직사각형 17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9" name="타원 17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7" name="직사각형 17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3" name="그룹 15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9" name="그룹 16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3" name="타원 17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직사각형 17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0" name="직사각형 16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54" name="그룹 153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타원 16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직사각형 16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19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cxnSp>
        <p:nvCxnSpPr>
          <p:cNvPr id="198" name="직선 연결선 197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47715" y="3302244"/>
            <a:ext cx="971510" cy="8982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308109" y="320456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9" y="36715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20699" y="384571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20699" y="401057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3521174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278" y="2654399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20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9" name="그룹 20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210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1" name="그룹 210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217" name="직사각형 21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교통사고사망자수감축</a:t>
                  </a: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</a:rPr>
                    <a:t>월별 교통사고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사고유형별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통계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교통사고개선지점감소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사망자수 감소율</a:t>
                  </a:r>
                </a:p>
              </p:txBody>
            </p:sp>
          </p:grpSp>
          <p:grpSp>
            <p:nvGrpSpPr>
              <p:cNvPr id="212" name="그룹 21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13" name="직사각형 21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22" name="그룹 221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22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685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10" y="1804913"/>
            <a:ext cx="6619124" cy="37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228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7585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4968552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지도확대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서울시청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주변 버스정거장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 터치</a:t>
                      </a:r>
                      <a:r>
                        <a:rPr lang="ko-KR" altLang="en-US" sz="900" baseline="0" dirty="0" smtClean="0"/>
                        <a:t> 해당 버스 정보 팝업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 많은 순서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노선 검색 후 해당 버스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출력항목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err="1" smtClean="0"/>
                        <a:t>정거장별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승하차</a:t>
                      </a:r>
                      <a:r>
                        <a:rPr lang="ko-KR" altLang="en-US" sz="900" dirty="0" smtClean="0"/>
                        <a:t> 인원정보</a:t>
                      </a:r>
                      <a:r>
                        <a:rPr lang="en-US" altLang="ko-KR" sz="900" dirty="0" smtClean="0"/>
                        <a:t>) 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올빼미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 smtClean="0"/>
                        <a:t>올빼미 버스 번호 선택 시 해당 버스 이용현황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노선검색 하면 지도에 해당 버스 노선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버스정거장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버스위치 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48102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올빼미버스 이용현황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사각형 설명선 113"/>
          <p:cNvSpPr/>
          <p:nvPr/>
        </p:nvSpPr>
        <p:spPr>
          <a:xfrm>
            <a:off x="3923309" y="2411490"/>
            <a:ext cx="1868940" cy="1434878"/>
          </a:xfrm>
          <a:prstGeom prst="wedgeRectCallout">
            <a:avLst>
              <a:gd name="adj1" fmla="val -31185"/>
              <a:gd name="adj2" fmla="val 7374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smtClean="0">
              <a:solidFill>
                <a:schemeClr val="tx1"/>
              </a:solidFill>
              <a:ea typeface="나눔고딕" panose="020D0604000000000000" pitchFamily="50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39597" y="2481106"/>
            <a:ext cx="303803" cy="123111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지선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303489" y="240499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3217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3911737" y="2666603"/>
            <a:ext cx="1880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42708"/>
              </p:ext>
            </p:extLst>
          </p:nvPr>
        </p:nvGraphicFramePr>
        <p:xfrm>
          <a:off x="4039597" y="2762994"/>
          <a:ext cx="1667143" cy="9861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5015"/>
                <a:gridCol w="1152128"/>
              </a:tblGrid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기종점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거여동</a:t>
                      </a:r>
                      <a:r>
                        <a:rPr lang="en-US" altLang="ko-KR" sz="700" dirty="0" smtClean="0"/>
                        <a:t>-</a:t>
                      </a:r>
                      <a:r>
                        <a:rPr lang="ko-KR" altLang="en-US" sz="700" dirty="0" smtClean="0"/>
                        <a:t>어린이대공원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운수회사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/>
                        <a:t>한서교통</a:t>
                      </a:r>
                      <a:r>
                        <a:rPr lang="en-US" altLang="ko-KR" sz="700" dirty="0" smtClean="0"/>
                        <a:t>,02-123-4567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운행시간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04:30~23:15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80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배차간격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/>
                        <a:t>평일 </a:t>
                      </a:r>
                      <a:r>
                        <a:rPr lang="en-US" altLang="ko-KR" sz="700" dirty="0" smtClean="0"/>
                        <a:t>6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토요일 </a:t>
                      </a:r>
                      <a:r>
                        <a:rPr lang="en-US" altLang="ko-KR" sz="700" dirty="0" smtClean="0"/>
                        <a:t>8-13</a:t>
                      </a:r>
                      <a:r>
                        <a:rPr lang="ko-KR" altLang="en-US" sz="700" dirty="0" smtClean="0"/>
                        <a:t>분</a:t>
                      </a:r>
                      <a:endParaRPr lang="en-US" altLang="ko-KR" sz="700" dirty="0" smtClean="0"/>
                    </a:p>
                    <a:p>
                      <a:pPr latinLnBrk="1"/>
                      <a:r>
                        <a:rPr lang="ko-KR" altLang="en-US" sz="700" dirty="0" smtClean="0"/>
                        <a:t>휴일 </a:t>
                      </a:r>
                      <a:r>
                        <a:rPr lang="en-US" altLang="ko-KR" sz="700" dirty="0" smtClean="0"/>
                        <a:t>9-14</a:t>
                      </a:r>
                      <a:r>
                        <a:rPr lang="ko-KR" altLang="en-US" sz="700" dirty="0" smtClean="0"/>
                        <a:t>분</a:t>
                      </a:r>
                      <a:endParaRPr lang="ko-KR" altLang="en-US" sz="700" dirty="0"/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5" name="타원 124"/>
          <p:cNvSpPr/>
          <p:nvPr/>
        </p:nvSpPr>
        <p:spPr>
          <a:xfrm>
            <a:off x="3856197" y="233168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9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노선별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8154"/>
            <a:ext cx="3329971" cy="1727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올빼미 버스 이용현황</a:t>
            </a:r>
          </a:p>
        </p:txBody>
      </p:sp>
      <p:sp>
        <p:nvSpPr>
          <p:cNvPr id="169" name="타원 168"/>
          <p:cNvSpPr/>
          <p:nvPr/>
        </p:nvSpPr>
        <p:spPr>
          <a:xfrm>
            <a:off x="6981746" y="2040170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6981746" y="368341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7" name="직사각형 9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8" name="직사각형 16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9" name="직사각형 12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3" name="그룹 13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타원 15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4" name="그룹 1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7" name="타원 1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2" name="타원 1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6" name="그룹 5"/>
          <p:cNvGrpSpPr/>
          <p:nvPr/>
        </p:nvGrpSpPr>
        <p:grpSpPr>
          <a:xfrm>
            <a:off x="3515278" y="4713247"/>
            <a:ext cx="1973224" cy="430253"/>
            <a:chOff x="2145307" y="3756755"/>
            <a:chExt cx="1973224" cy="430253"/>
          </a:xfrm>
        </p:grpSpPr>
        <p:sp>
          <p:nvSpPr>
            <p:cNvPr id="109" name="직사각형 108"/>
            <p:cNvSpPr/>
            <p:nvPr/>
          </p:nvSpPr>
          <p:spPr>
            <a:xfrm>
              <a:off x="2145307" y="3828917"/>
              <a:ext cx="1953052" cy="35809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752478" y="3948003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3217</a:t>
              </a:r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551438" y="3948002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13" name="타원 112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66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직사각형 190"/>
          <p:cNvSpPr/>
          <p:nvPr/>
        </p:nvSpPr>
        <p:spPr>
          <a:xfrm>
            <a:off x="447715" y="421267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1308109" y="414063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3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126360" y="3898413"/>
            <a:ext cx="3224411" cy="1411809"/>
            <a:chOff x="10819308" y="3848560"/>
            <a:chExt cx="3224411" cy="1411809"/>
          </a:xfrm>
        </p:grpSpPr>
        <p:pic>
          <p:nvPicPr>
            <p:cNvPr id="187" name="Picture 2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1791" y="3898413"/>
              <a:ext cx="1681684" cy="122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" name="그룹 101"/>
            <p:cNvGrpSpPr/>
            <p:nvPr/>
          </p:nvGrpSpPr>
          <p:grpSpPr>
            <a:xfrm>
              <a:off x="10819308" y="3848560"/>
              <a:ext cx="3224411" cy="1411809"/>
              <a:chOff x="7128941" y="3905373"/>
              <a:chExt cx="3224411" cy="1411809"/>
            </a:xfrm>
          </p:grpSpPr>
          <p:pic>
            <p:nvPicPr>
              <p:cNvPr id="10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7" name="그룹 106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노선별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정류장별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인원수 추이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</a:t>
                  </a:r>
                  <a:r>
                    <a:rPr lang="en-US" altLang="ko-KR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TOP10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승하차인원수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자치구별 인구대비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8" name="그룹 10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5" name="직사각형 174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85" name="타원 184"/>
          <p:cNvSpPr/>
          <p:nvPr/>
        </p:nvSpPr>
        <p:spPr>
          <a:xfrm>
            <a:off x="7096046" y="5028777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032972" y="2234316"/>
            <a:ext cx="3361952" cy="1408852"/>
            <a:chOff x="7032972" y="2234316"/>
            <a:chExt cx="3361952" cy="1408852"/>
          </a:xfrm>
        </p:grpSpPr>
        <p:sp>
          <p:nvSpPr>
            <p:cNvPr id="138" name="직사각형 137"/>
            <p:cNvSpPr/>
            <p:nvPr/>
          </p:nvSpPr>
          <p:spPr>
            <a:xfrm>
              <a:off x="7032972" y="2373614"/>
              <a:ext cx="3361951" cy="1259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100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회기역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경희대            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101           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숙</a:t>
              </a:r>
              <a:r>
                <a:rPr lang="ko-KR" altLang="en-US" sz="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대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                  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5,578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150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상암동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잠실역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300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220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강서구청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명일동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lnSpc>
                  <a:spcPts val="1300"/>
                </a:lnSpc>
                <a:buFont typeface="Arial" panose="020B0604020202020204" pitchFamily="34" charset="0"/>
                <a:buChar char="•"/>
              </a:pP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255 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전농동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~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신림역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065367" y="2234316"/>
              <a:ext cx="568985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노선번호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634352" y="2234316"/>
              <a:ext cx="1242948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노선명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889031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승차총승객수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9623473" y="2234316"/>
              <a:ext cx="771451" cy="1300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차총승객수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9000058" y="2717274"/>
              <a:ext cx="1223412" cy="925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</a:p>
            <a:p>
              <a:pPr>
                <a:lnSpc>
                  <a:spcPts val="13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7,568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명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3,578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6" name="타원 185"/>
          <p:cNvSpPr/>
          <p:nvPr/>
        </p:nvSpPr>
        <p:spPr>
          <a:xfrm>
            <a:off x="6968732" y="2210035"/>
            <a:ext cx="159603" cy="15674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8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/>
          <p:cNvGrpSpPr/>
          <p:nvPr/>
        </p:nvGrpSpPr>
        <p:grpSpPr>
          <a:xfrm>
            <a:off x="5621025" y="4499264"/>
            <a:ext cx="1360721" cy="704372"/>
            <a:chOff x="5621025" y="4499264"/>
            <a:chExt cx="1360721" cy="704372"/>
          </a:xfrm>
        </p:grpSpPr>
        <p:pic>
          <p:nvPicPr>
            <p:cNvPr id="174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025" y="4499264"/>
              <a:ext cx="1346760" cy="7043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xtLst/>
          </p:spPr>
        </p:pic>
        <p:sp>
          <p:nvSpPr>
            <p:cNvPr id="9" name="직사각형 8"/>
            <p:cNvSpPr/>
            <p:nvPr/>
          </p:nvSpPr>
          <p:spPr>
            <a:xfrm>
              <a:off x="5621025" y="4499264"/>
              <a:ext cx="1360721" cy="7043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621025" y="4525293"/>
              <a:ext cx="1347707" cy="660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621025" y="4499264"/>
              <a:ext cx="1347707" cy="686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066780" y="4713247"/>
              <a:ext cx="504056" cy="2714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범례</a:t>
              </a: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36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6" b="9600"/>
          <a:stretch/>
        </p:blipFill>
        <p:spPr bwMode="auto">
          <a:xfrm>
            <a:off x="433506" y="2280078"/>
            <a:ext cx="6624517" cy="307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341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/>
                <a:gridCol w="475252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전체 지하철 노선 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이용현황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호선 선택하면 해당 지하철노선만 보임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열차위치표시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역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 </a:t>
                      </a:r>
                      <a:r>
                        <a:rPr lang="ko-KR" altLang="en-US" sz="900" dirty="0" smtClean="0"/>
                        <a:t>광화문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입력 시 팝업으로 도착정보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전체 </a:t>
                      </a:r>
                      <a:r>
                        <a:rPr lang="ko-KR" altLang="en-US" sz="900" dirty="0" err="1" smtClean="0"/>
                        <a:t>승하차인원정보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역 터치 시 해당 역의 </a:t>
                      </a:r>
                      <a:r>
                        <a:rPr lang="ko-KR" altLang="en-US" sz="900" dirty="0" err="1" smtClean="0"/>
                        <a:t>승하차인원정보로</a:t>
                      </a:r>
                      <a:r>
                        <a:rPr lang="ko-KR" altLang="en-US" sz="900" dirty="0" smtClean="0"/>
                        <a:t> 전환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승하차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및 </a:t>
                      </a:r>
                      <a:r>
                        <a:rPr lang="ko-KR" altLang="en-US" sz="900" baseline="0" dirty="0" err="1" smtClean="0"/>
                        <a:t>환승</a:t>
                      </a:r>
                      <a:r>
                        <a:rPr lang="ko-KR" altLang="en-US" sz="900" baseline="0" dirty="0" smtClean="0"/>
                        <a:t> 등 이용현황에 따른 사고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범죄 등</a:t>
                      </a:r>
                      <a:r>
                        <a:rPr lang="en-US" altLang="ko-KR" sz="900" baseline="0" dirty="0" smtClean="0"/>
                        <a:t> (</a:t>
                      </a:r>
                      <a:r>
                        <a:rPr lang="ko-KR" altLang="en-US" sz="900" baseline="0" dirty="0" smtClean="0"/>
                        <a:t>데이터선정필요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21"/>
          <a:stretch/>
        </p:blipFill>
        <p:spPr bwMode="auto">
          <a:xfrm>
            <a:off x="454865" y="2044092"/>
            <a:ext cx="6552337" cy="31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4179401" y="2522748"/>
            <a:ext cx="1718980" cy="2001627"/>
            <a:chOff x="4059768" y="2357430"/>
            <a:chExt cx="1880512" cy="1908887"/>
          </a:xfrm>
        </p:grpSpPr>
        <p:sp>
          <p:nvSpPr>
            <p:cNvPr id="68" name="사각형 설명선 67"/>
            <p:cNvSpPr/>
            <p:nvPr/>
          </p:nvSpPr>
          <p:spPr>
            <a:xfrm>
              <a:off x="4071340" y="2363927"/>
              <a:ext cx="1868940" cy="1902390"/>
            </a:xfrm>
            <a:prstGeom prst="wedgeRectCallout">
              <a:avLst>
                <a:gd name="adj1" fmla="val -67982"/>
                <a:gd name="adj2" fmla="val 19516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87628" y="2433543"/>
              <a:ext cx="303803" cy="1346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5</a:t>
              </a:r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호선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51520" y="2357430"/>
              <a:ext cx="728110" cy="269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광화문역</a:t>
              </a:r>
              <a:endPara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59768" y="2619040"/>
              <a:ext cx="1880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타원 71"/>
          <p:cNvSpPr/>
          <p:nvPr/>
        </p:nvSpPr>
        <p:spPr>
          <a:xfrm>
            <a:off x="4116291" y="260255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70" y="2847177"/>
            <a:ext cx="1554230" cy="155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도로교통상황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57366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4092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인원정보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57026"/>
            <a:ext cx="3329971" cy="17139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032973" y="2545128"/>
            <a:ext cx="2101576" cy="1082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시청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3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을지로</a:t>
            </a:r>
            <a:r>
              <a:rPr lang="en-US" altLang="ko-KR" sz="800" dirty="0" smtClean="0"/>
              <a:t>5</a:t>
            </a:r>
            <a:r>
              <a:rPr lang="ko-KR" altLang="en-US" sz="800" dirty="0" smtClean="0"/>
              <a:t>가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충정로</a:t>
            </a:r>
            <a:endParaRPr lang="en-US" altLang="ko-KR" sz="800" dirty="0" smtClean="0"/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/>
              <a:t>이대</a:t>
            </a:r>
            <a:endParaRPr lang="ko-KR" altLang="en-US" sz="800" dirty="0" smtClean="0"/>
          </a:p>
        </p:txBody>
      </p:sp>
      <p:sp>
        <p:nvSpPr>
          <p:cNvPr id="139" name="직사각형 138"/>
          <p:cNvSpPr/>
          <p:nvPr/>
        </p:nvSpPr>
        <p:spPr>
          <a:xfrm>
            <a:off x="9409893" y="2550351"/>
            <a:ext cx="3960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7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52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7108165" y="2416122"/>
            <a:ext cx="2247561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역별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9843963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하차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9935461" y="2542164"/>
            <a:ext cx="396044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altLang="ko-KR" sz="800" dirty="0" smtClean="0"/>
              <a:t>22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43</a:t>
            </a:r>
          </a:p>
          <a:p>
            <a:pPr algn="ctr">
              <a:lnSpc>
                <a:spcPts val="1300"/>
              </a:lnSpc>
            </a:pPr>
            <a:r>
              <a:rPr lang="en-US" altLang="ko-KR" sz="800" dirty="0" smtClean="0"/>
              <a:t>12</a:t>
            </a:r>
          </a:p>
          <a:p>
            <a:pPr algn="ctr">
              <a:lnSpc>
                <a:spcPts val="1300"/>
              </a:lnSpc>
            </a:pPr>
            <a:endParaRPr lang="en-US" altLang="ko-KR" sz="800" dirty="0"/>
          </a:p>
        </p:txBody>
      </p:sp>
      <p:sp>
        <p:nvSpPr>
          <p:cNvPr id="151" name="직사각형 150"/>
          <p:cNvSpPr/>
          <p:nvPr/>
        </p:nvSpPr>
        <p:spPr>
          <a:xfrm>
            <a:off x="9355726" y="2416122"/>
            <a:ext cx="488237" cy="1408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승차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052012" y="2224206"/>
            <a:ext cx="3222343" cy="18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호선 승차인원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9838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하차인원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5674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기준일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2016.9.30)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77487" y="2083783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977487" y="3736512"/>
            <a:ext cx="159603" cy="13719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571198" y="1847170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2" name="직사각형 101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7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그룹 107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1" name="그룹 110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2" name="직사각형 111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14" name="그룹 113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8" name="그룹 11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0" name="그룹 13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9" name="그룹 11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8" name="그룹 12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2" name="직사각형 13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3" name="타원 13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9" name="직사각형 12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0" name="그룹 11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5" name="직사각형 12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167" name="그룹 166"/>
          <p:cNvGrpSpPr/>
          <p:nvPr/>
        </p:nvGrpSpPr>
        <p:grpSpPr>
          <a:xfrm>
            <a:off x="2859159" y="4251339"/>
            <a:ext cx="1973224" cy="849363"/>
            <a:chOff x="2145307" y="3756755"/>
            <a:chExt cx="1973224" cy="849363"/>
          </a:xfrm>
        </p:grpSpPr>
        <p:sp>
          <p:nvSpPr>
            <p:cNvPr id="177" name="직사각형 176"/>
            <p:cNvSpPr/>
            <p:nvPr/>
          </p:nvSpPr>
          <p:spPr>
            <a:xfrm>
              <a:off x="2145307" y="4220707"/>
              <a:ext cx="1953052" cy="38541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노선 검색</a:t>
              </a: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769104" y="4338242"/>
              <a:ext cx="739725" cy="1604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광화문</a:t>
              </a: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3568064" y="4338241"/>
              <a:ext cx="407490" cy="16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80" name="타원 179"/>
            <p:cNvSpPr/>
            <p:nvPr/>
          </p:nvSpPr>
          <p:spPr>
            <a:xfrm>
              <a:off x="3958928" y="3756755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447715" y="4385270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294676" y="43235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C:\Users\kimsy\Desktop\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그룹 90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92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지하철역별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이용현황</a:t>
                </a: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95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직사각형 9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그룹 160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62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8" name="직사각형 157"/>
          <p:cNvSpPr/>
          <p:nvPr/>
        </p:nvSpPr>
        <p:spPr>
          <a:xfrm>
            <a:off x="7515245" y="2787449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열린데이터광장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0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승하차인원정보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10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98216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기상현황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시간별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일평균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월평균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연평균 자료 선택 후 시각화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지점명</a:t>
                      </a:r>
                      <a:r>
                        <a:rPr lang="ko-KR" altLang="en-US" sz="900" dirty="0" smtClean="0"/>
                        <a:t> 터치하면 해당지점 팝업으로 관측소정보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서울시 관측소 정보 상세 출력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해당지점의 기상현황 통계</a:t>
                      </a:r>
                      <a:r>
                        <a:rPr lang="ko-KR" altLang="en-US" sz="900" baseline="0" dirty="0" smtClean="0"/>
                        <a:t> 출력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타원 4"/>
          <p:cNvSpPr/>
          <p:nvPr/>
        </p:nvSpPr>
        <p:spPr>
          <a:xfrm>
            <a:off x="2954127" y="3041264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831872" y="315204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461708" y="2838784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904391" y="3681778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461708" y="3467663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3544494" y="409246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84880" y="3972849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1558781" y="3880306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99341"/>
              </p:ext>
            </p:extLst>
          </p:nvPr>
        </p:nvGraphicFramePr>
        <p:xfrm>
          <a:off x="7141780" y="2236641"/>
          <a:ext cx="3173795" cy="1371600"/>
        </p:xfrm>
        <a:graphic>
          <a:graphicData uri="http://schemas.openxmlformats.org/drawingml/2006/table">
            <a:tbl>
              <a:tblPr/>
              <a:tblGrid>
                <a:gridCol w="846955"/>
                <a:gridCol w="1035167"/>
                <a:gridCol w="1291673"/>
              </a:tblGrid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지  점  명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ko-KR" sz="800" dirty="0" smtClean="0"/>
                        <a:t> [</a:t>
                      </a:r>
                      <a:r>
                        <a:rPr lang="ko-KR" altLang="en-US" sz="800" dirty="0"/>
                        <a:t>서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강남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시        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2016-11-06 16:32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8FB"/>
                    </a:solidFill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향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87.9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 err="1"/>
                        <a:t>deg</a:t>
                      </a:r>
                      <a:r>
                        <a:rPr lang="en-US" sz="800" dirty="0"/>
                        <a:t>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풍        속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1.6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기      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15.8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800" dirty="0"/>
                        <a:t>℃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강  수  량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0.0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mm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smtClean="0"/>
                        <a:t>강 수 유 무</a:t>
                      </a:r>
                      <a:endParaRPr lang="ko-KR" altLang="en-US" sz="9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/>
                        <a:t>OFF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</a:t>
                      </a:r>
                      <a:r>
                        <a:rPr lang="ko-KR" altLang="en-US" sz="900" dirty="0" err="1"/>
                        <a:t>습</a:t>
                      </a:r>
                      <a:r>
                        <a:rPr lang="ko-KR" altLang="en-US" sz="900" dirty="0"/>
                        <a:t>        도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54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%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사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MJ/㎡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31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/>
                        <a:t> 일        조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/>
                        <a:t>-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hour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96137"/>
            <a:ext cx="811043" cy="6062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sp>
        <p:nvSpPr>
          <p:cNvPr id="178" name="타원 177"/>
          <p:cNvSpPr/>
          <p:nvPr/>
        </p:nvSpPr>
        <p:spPr>
          <a:xfrm>
            <a:off x="4328049" y="3462828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647870" y="322833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460534" y="4499236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275894" y="2608845"/>
            <a:ext cx="145038" cy="145038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4396364" y="2705379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762842" y="1898849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06540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32148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기상현황                                                   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2016-11-06 14:20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7057289" y="3662077"/>
            <a:ext cx="3329971" cy="1732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056337"/>
            <a:ext cx="227182" cy="1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" name="타원 184"/>
          <p:cNvSpPr/>
          <p:nvPr/>
        </p:nvSpPr>
        <p:spPr>
          <a:xfrm>
            <a:off x="7004481" y="20563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072261" y="3102835"/>
            <a:ext cx="1742131" cy="1541439"/>
            <a:chOff x="3834532" y="3316490"/>
            <a:chExt cx="1742131" cy="15414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4" name="그룹 143"/>
            <p:cNvGrpSpPr/>
            <p:nvPr/>
          </p:nvGrpSpPr>
          <p:grpSpPr>
            <a:xfrm>
              <a:off x="3834532" y="3316490"/>
              <a:ext cx="1742131" cy="1198355"/>
              <a:chOff x="4030440" y="3101511"/>
              <a:chExt cx="2092929" cy="1164805"/>
            </a:xfrm>
          </p:grpSpPr>
          <p:sp>
            <p:nvSpPr>
              <p:cNvPr id="147" name="사각형 설명선 146"/>
              <p:cNvSpPr/>
              <p:nvPr/>
            </p:nvSpPr>
            <p:spPr>
              <a:xfrm>
                <a:off x="4071340" y="3109464"/>
                <a:ext cx="2052029" cy="1156852"/>
              </a:xfrm>
              <a:prstGeom prst="wedgeRectCallout">
                <a:avLst>
                  <a:gd name="adj1" fmla="val -36755"/>
                  <a:gd name="adj2" fmla="val 7142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030440" y="3101511"/>
                <a:ext cx="915133" cy="224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지점명</a:t>
                </a:r>
                <a:r>
                  <a:rPr lang="ko-KR" altLang="en-US" sz="9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강남</a:t>
                </a:r>
              </a:p>
            </p:txBody>
          </p:sp>
          <p:cxnSp>
            <p:nvCxnSpPr>
              <p:cNvPr id="150" name="직선 연결선 149"/>
              <p:cNvCxnSpPr/>
              <p:nvPr/>
            </p:nvCxnSpPr>
            <p:spPr>
              <a:xfrm>
                <a:off x="4059768" y="329303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타원 157"/>
            <p:cNvSpPr/>
            <p:nvPr/>
          </p:nvSpPr>
          <p:spPr>
            <a:xfrm>
              <a:off x="4008454" y="4717113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17875"/>
              </p:ext>
            </p:extLst>
          </p:nvPr>
        </p:nvGraphicFramePr>
        <p:xfrm>
          <a:off x="5187181" y="3369245"/>
          <a:ext cx="1541264" cy="798540"/>
        </p:xfrm>
        <a:graphic>
          <a:graphicData uri="http://schemas.openxmlformats.org/drawingml/2006/table">
            <a:tbl>
              <a:tblPr/>
              <a:tblGrid>
                <a:gridCol w="486916"/>
                <a:gridCol w="1054348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향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E  /   </a:t>
                      </a:r>
                      <a:r>
                        <a:rPr lang="en-US" sz="800" dirty="0" smtClean="0"/>
                        <a:t>87.9 </a:t>
                      </a:r>
                      <a:r>
                        <a:rPr lang="en-US" altLang="ko-KR" sz="800" dirty="0" err="1" smtClean="0"/>
                        <a:t>deg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풍  </a:t>
                      </a:r>
                      <a:r>
                        <a:rPr lang="ko-KR" altLang="en-US" sz="800" dirty="0" smtClean="0"/>
                        <a:t>속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1.6m/s 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기  온</a:t>
                      </a: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15.8</a:t>
                      </a:r>
                      <a:r>
                        <a:rPr lang="ko-KR" altLang="en-US" sz="800" dirty="0" smtClean="0"/>
                        <a:t>℃ 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강수량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0.0mm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/>
                        <a:t> </a:t>
                      </a:r>
                      <a:r>
                        <a:rPr lang="ko-KR" altLang="en-US" sz="800" dirty="0" err="1"/>
                        <a:t>습</a:t>
                      </a:r>
                      <a:r>
                        <a:rPr lang="ko-KR" altLang="en-US" sz="800" dirty="0"/>
                        <a:t>   </a:t>
                      </a:r>
                      <a:r>
                        <a:rPr lang="ko-KR" altLang="en-US" sz="800" dirty="0" smtClean="0"/>
                        <a:t>도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/>
                        <a:t>54%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4" name="타원 183"/>
          <p:cNvSpPr/>
          <p:nvPr/>
        </p:nvSpPr>
        <p:spPr>
          <a:xfrm>
            <a:off x="4997361" y="305872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1" name="그룹 12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2" name="직사각형 12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6" name="직사각형 16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5" name="직사각형 12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7" name="그룹 12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1" name="그룹 16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3" name="직사각형 16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타원 16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5" name="직사각형 16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2" name="직사각형 16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5" name="그룹 15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타원 15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6" name="그룹 13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3" name="타원 14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9" name="직선 연결선 16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38" y="2110023"/>
            <a:ext cx="1947319" cy="4135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1706" y="176435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그룹 116"/>
          <p:cNvGrpSpPr/>
          <p:nvPr/>
        </p:nvGrpSpPr>
        <p:grpSpPr>
          <a:xfrm>
            <a:off x="533820" y="3681778"/>
            <a:ext cx="831321" cy="1052147"/>
            <a:chOff x="837265" y="1916355"/>
            <a:chExt cx="510895" cy="3007236"/>
          </a:xfrm>
          <a:effectLst/>
        </p:grpSpPr>
        <p:sp>
          <p:nvSpPr>
            <p:cNvPr id="130" name="직사각형 129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6" y="478413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타원 190"/>
          <p:cNvSpPr/>
          <p:nvPr/>
        </p:nvSpPr>
        <p:spPr>
          <a:xfrm>
            <a:off x="472520" y="362630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타원 203"/>
          <p:cNvSpPr/>
          <p:nvPr/>
        </p:nvSpPr>
        <p:spPr>
          <a:xfrm>
            <a:off x="4837758" y="231680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" name="Picture 2" descr="C:\Users\kimsy\Desktop\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78528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직사각형 205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457656" y="4805677"/>
            <a:ext cx="922412" cy="175939"/>
            <a:chOff x="-845987" y="4860465"/>
            <a:chExt cx="940989" cy="197608"/>
          </a:xfrm>
        </p:grpSpPr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5" name="그룹 194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96" name="Picture 1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7" name="그룹 196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98" name="Picture 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99" name="그룹 198"/>
              <p:cNvGrpSpPr/>
              <p:nvPr/>
            </p:nvGrpSpPr>
            <p:grpSpPr>
              <a:xfrm>
                <a:off x="8993403" y="3924384"/>
                <a:ext cx="1325042" cy="976941"/>
                <a:chOff x="8993403" y="3924384"/>
                <a:chExt cx="1325042" cy="890263"/>
              </a:xfrm>
            </p:grpSpPr>
            <p:sp>
              <p:nvSpPr>
                <p:cNvPr id="209" name="직사각형 20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시간별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기상현황</a:t>
                  </a: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바람장미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일변화도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분포도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00" name="그룹 199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201" name="직사각형 200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타원 213"/>
          <p:cNvSpPr/>
          <p:nvPr/>
        </p:nvSpPr>
        <p:spPr>
          <a:xfrm>
            <a:off x="8891296" y="391373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타원 215"/>
          <p:cNvSpPr/>
          <p:nvPr/>
        </p:nvSpPr>
        <p:spPr>
          <a:xfrm>
            <a:off x="7025100" y="3739847"/>
            <a:ext cx="159603" cy="13863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5327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초미세먼지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미세먼지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오존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통합대기환경지수 초기화면 종로구로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서울시 날씨정보</a:t>
                      </a:r>
                      <a:r>
                        <a:rPr lang="en-US" altLang="ko-KR" sz="900" dirty="0" smtClean="0"/>
                        <a:t>(cleanair.seoul.go.kr)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오늘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내일오후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모레오전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1</a:t>
                      </a:r>
                      <a:r>
                        <a:rPr lang="ko-KR" altLang="en-US" sz="900" dirty="0" smtClean="0"/>
                        <a:t>번 선택에 따라 범례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</a:t>
                      </a:r>
                      <a:r>
                        <a:rPr lang="ko-KR" altLang="en-US" sz="900" dirty="0" err="1" smtClean="0"/>
                        <a:t>라이브캠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상세정보 출력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대기환경정보 각종</a:t>
                      </a:r>
                      <a:r>
                        <a:rPr lang="ko-KR" altLang="en-US" sz="900" baseline="0" dirty="0" smtClean="0"/>
                        <a:t> 현황 시각화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지역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구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 시 대기오염정보 </a:t>
                      </a:r>
                      <a:r>
                        <a:rPr lang="ko-KR" altLang="en-US" sz="900" dirty="0" err="1" smtClean="0"/>
                        <a:t>오염물질별</a:t>
                      </a:r>
                      <a:r>
                        <a:rPr lang="ko-KR" altLang="en-US" sz="900" dirty="0" smtClean="0"/>
                        <a:t>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평균과 해당지역비교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서울의 </a:t>
                      </a:r>
                      <a:r>
                        <a:rPr lang="ko-KR" altLang="en-US" sz="900" dirty="0" err="1" smtClean="0"/>
                        <a:t>대기어옴</a:t>
                      </a:r>
                      <a:r>
                        <a:rPr lang="ko-KR" altLang="en-US" sz="900" dirty="0" smtClean="0"/>
                        <a:t> 예보경보 현황 정보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64" name="그룹 163"/>
          <p:cNvGrpSpPr/>
          <p:nvPr/>
        </p:nvGrpSpPr>
        <p:grpSpPr>
          <a:xfrm>
            <a:off x="3498400" y="2573543"/>
            <a:ext cx="1797287" cy="1379332"/>
            <a:chOff x="4030440" y="3101511"/>
            <a:chExt cx="2159193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6" name="사각형 설명선 16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30440" y="3101511"/>
              <a:ext cx="2159193" cy="178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종로구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4059768" y="329303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6" name="표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16344"/>
              </p:ext>
            </p:extLst>
          </p:nvPr>
        </p:nvGraphicFramePr>
        <p:xfrm>
          <a:off x="3619379" y="2891780"/>
          <a:ext cx="1541264" cy="958248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/>
                        <a:t>초미세먼지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5 µg/m³</a:t>
                      </a:r>
                      <a:endParaRPr 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미세먼지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effectLst/>
                        </a:rPr>
                        <a:t>12 µg/m³</a:t>
                      </a:r>
                      <a:endParaRPr lang="en-US" altLang="ko-KR" sz="800" dirty="0" smtClean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오존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0.028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이산화질소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0.018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일산화탄소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0.3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9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/>
                        <a:t>아황산가스</a:t>
                      </a:r>
                      <a:endParaRPr lang="ko-KR" altLang="en-US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dirty="0" smtClean="0">
                          <a:effectLst/>
                        </a:rPr>
                        <a:t>0.002 ppm</a:t>
                      </a:r>
                      <a:endParaRPr lang="en-US" altLang="ko-KR" sz="800" dirty="0"/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타원 88"/>
          <p:cNvSpPr/>
          <p:nvPr/>
        </p:nvSpPr>
        <p:spPr>
          <a:xfrm>
            <a:off x="3654000" y="4083390"/>
            <a:ext cx="140816" cy="140816"/>
          </a:xfrm>
          <a:prstGeom prst="ellipse">
            <a:avLst/>
          </a:prstGeom>
          <a:solidFill>
            <a:srgbClr val="66FF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883051" y="252852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관측소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관측소 측정 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통합환경대기지수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라이브캠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4" name="그룹 21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215" name="직사각형 21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21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9" name="그룹 21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220" name="직사각형 21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21" name="그룹 22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249" name="직사각형 248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22" name="그룹 22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223" name="직사각형 22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25" name="그룹 22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44" name="그룹 24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6" name="직사각형 24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7" name="타원 24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8" name="직사각형 24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6" name="그룹 22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9" name="그룹 23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41" name="직사각형 24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2" name="타원 24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43" name="직사각형 24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7" name="그룹 22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34" name="그룹 23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6" name="직사각형 23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7" name="타원 236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8" name="직사각형 2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5" name="직사각형 23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228" name="그룹 22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29" name="그룹 22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31" name="직사각형 23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2" name="타원 2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33" name="직사각형 23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30" name="직사각형 22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252" name="직선 연결선 251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7057289" y="2036237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대기오염정보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3760"/>
            <a:ext cx="3329971" cy="174312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915" y="2628984"/>
            <a:ext cx="227182" cy="1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/>
          <a:stretch/>
        </p:blipFill>
        <p:spPr bwMode="auto">
          <a:xfrm>
            <a:off x="7202326" y="2481853"/>
            <a:ext cx="3086100" cy="114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7138652" y="2255244"/>
            <a:ext cx="31497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2016-11-06-13:00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41" y="3381672"/>
            <a:ext cx="3232919" cy="20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016113" y="2570427"/>
            <a:ext cx="1413334" cy="685612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오염물질별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종로구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서울시평균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 수치 그래프</a:t>
            </a:r>
          </a:p>
        </p:txBody>
      </p:sp>
      <p:sp>
        <p:nvSpPr>
          <p:cNvPr id="111" name="타원 110"/>
          <p:cNvSpPr/>
          <p:nvPr/>
        </p:nvSpPr>
        <p:spPr>
          <a:xfrm>
            <a:off x="6994738" y="2076966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54" name="직선 연결선 253"/>
          <p:cNvCxnSpPr/>
          <p:nvPr/>
        </p:nvCxnSpPr>
        <p:spPr>
          <a:xfrm>
            <a:off x="7057290" y="2013377"/>
            <a:ext cx="734" cy="32914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0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6" y="2110024"/>
            <a:ext cx="1591051" cy="337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9" name="타원 78"/>
          <p:cNvSpPr/>
          <p:nvPr/>
        </p:nvSpPr>
        <p:spPr>
          <a:xfrm>
            <a:off x="5187097" y="209466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/>
          <p:cNvGrpSpPr/>
          <p:nvPr/>
        </p:nvGrpSpPr>
        <p:grpSpPr>
          <a:xfrm>
            <a:off x="532270" y="3715698"/>
            <a:ext cx="831321" cy="1052147"/>
            <a:chOff x="837265" y="1916355"/>
            <a:chExt cx="510895" cy="3007236"/>
          </a:xfrm>
          <a:effectLst/>
        </p:grpSpPr>
        <p:sp>
          <p:nvSpPr>
            <p:cNvPr id="125" name="직사각형 124"/>
            <p:cNvSpPr/>
            <p:nvPr/>
          </p:nvSpPr>
          <p:spPr>
            <a:xfrm>
              <a:off x="837265" y="2409246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초미세먼지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837265" y="2913302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미세먼지</a:t>
              </a: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837265" y="3417358"/>
              <a:ext cx="510895" cy="50405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오존</a:t>
              </a: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37265" y="1916355"/>
              <a:ext cx="510895" cy="50405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기상현황</a:t>
              </a: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837265" y="3915477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통합대기환경지수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837265" y="4419534"/>
              <a:ext cx="510895" cy="50405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라이브캠</a:t>
              </a:r>
              <a:endPara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6" y="4818056"/>
            <a:ext cx="917222" cy="56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20923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C:\Users\kimsy\Desktop\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4" y="4817030"/>
            <a:ext cx="893986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직사각형 134"/>
          <p:cNvSpPr/>
          <p:nvPr/>
        </p:nvSpPr>
        <p:spPr>
          <a:xfrm>
            <a:off x="447715" y="3437525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22163" y="3914713"/>
            <a:ext cx="890089" cy="8531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타원 142"/>
          <p:cNvSpPr/>
          <p:nvPr/>
        </p:nvSpPr>
        <p:spPr>
          <a:xfrm>
            <a:off x="473538" y="386634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457656" y="4834466"/>
            <a:ext cx="922412" cy="175939"/>
            <a:chOff x="-845987" y="4860465"/>
            <a:chExt cx="940989" cy="197608"/>
          </a:xfrm>
        </p:grpSpPr>
        <p:pic>
          <p:nvPicPr>
            <p:cNvPr id="11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그룹 116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0" name="그룹 119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초미세먼지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추이</a:t>
                </a: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성범죄현황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err="1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역별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역무원 인원현황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스크린도어 고장현황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사고예방교육현황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21" name="그룹 120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33" name="Picture 2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6" name="직사각형 135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38" name="직선 연결선 137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타원 146"/>
          <p:cNvSpPr/>
          <p:nvPr/>
        </p:nvSpPr>
        <p:spPr>
          <a:xfrm>
            <a:off x="6994738" y="3659105"/>
            <a:ext cx="159603" cy="1395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4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05" y="4512135"/>
            <a:ext cx="923420" cy="6902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80" y="4481513"/>
            <a:ext cx="1637170" cy="72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타원 154"/>
          <p:cNvSpPr/>
          <p:nvPr/>
        </p:nvSpPr>
        <p:spPr>
          <a:xfrm>
            <a:off x="5923894" y="45042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4237440" y="445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74" y="2725111"/>
            <a:ext cx="1373435" cy="190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2025541" y="274296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32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25763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75511" y="2367288"/>
            <a:ext cx="1498825" cy="1802976"/>
            <a:chOff x="3475511" y="2367288"/>
            <a:chExt cx="1498825" cy="1802976"/>
          </a:xfrm>
        </p:grpSpPr>
        <p:sp>
          <p:nvSpPr>
            <p:cNvPr id="90" name="타원 89"/>
            <p:cNvSpPr/>
            <p:nvPr/>
          </p:nvSpPr>
          <p:spPr>
            <a:xfrm>
              <a:off x="3489463" y="4029448"/>
              <a:ext cx="140816" cy="140816"/>
            </a:xfrm>
            <a:prstGeom prst="ellipse">
              <a:avLst/>
            </a:prstGeom>
            <a:solidFill>
              <a:srgbClr val="66FF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3475511" y="2367288"/>
              <a:ext cx="1498825" cy="1455910"/>
              <a:chOff x="4030440" y="2641587"/>
              <a:chExt cx="2139480" cy="16936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사각형 설명선 113"/>
              <p:cNvSpPr/>
              <p:nvPr/>
            </p:nvSpPr>
            <p:spPr>
              <a:xfrm>
                <a:off x="4071340" y="2648039"/>
                <a:ext cx="2052029" cy="1687214"/>
              </a:xfrm>
              <a:prstGeom prst="wedgeRectCallout">
                <a:avLst>
                  <a:gd name="adj1" fmla="val -45677"/>
                  <a:gd name="adj2" fmla="val 69504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8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4030440" y="2641587"/>
                <a:ext cx="603157" cy="496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종로구 </a:t>
                </a: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>
                <a:off x="4071340" y="2871625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5002508" y="2641587"/>
                <a:ext cx="1167412" cy="461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2016.11.06 18:00 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563815" y="2625041"/>
              <a:ext cx="9444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영등포취수장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영등포정수센터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우장산배수지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화곡배수지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방화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화곡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6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등촌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26620" y="265849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26620" y="2815422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26620" y="2960205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626620" y="3102094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26620" y="3257173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26620" y="3399929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626620" y="3534370"/>
              <a:ext cx="247854" cy="123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적합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3504164" y="398529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003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7057289" y="2030866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수질정보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59267"/>
            <a:ext cx="3329971" cy="17303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38652" y="2270966"/>
            <a:ext cx="3211135" cy="186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종로구                                                                      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2016-11-06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485674"/>
            <a:ext cx="3092088" cy="1099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직사각형 133"/>
          <p:cNvSpPr/>
          <p:nvPr/>
        </p:nvSpPr>
        <p:spPr>
          <a:xfrm>
            <a:off x="7831937" y="2485674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감시지점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측정지점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탁도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전류염소를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측정값과 기준치를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비교하여 수질상태기준으로 나타내는 그래프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46" y="1809750"/>
            <a:ext cx="6590517" cy="375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2303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066229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</a:t>
                      </a:r>
                      <a:r>
                        <a:rPr lang="ko-KR" altLang="en-US" sz="900" dirty="0" err="1" smtClean="0"/>
                        <a:t>아리수</a:t>
                      </a:r>
                      <a:r>
                        <a:rPr lang="ko-KR" altLang="en-US" sz="900" dirty="0" smtClean="0"/>
                        <a:t> 수질 지도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5</a:t>
                      </a:r>
                      <a:r>
                        <a:rPr lang="ko-KR" altLang="en-US" sz="900" dirty="0" smtClean="0"/>
                        <a:t>번</a:t>
                      </a:r>
                      <a:r>
                        <a:rPr lang="ko-KR" altLang="en-US" sz="900" baseline="0" dirty="0" smtClean="0"/>
                        <a:t> 버튼 </a:t>
                      </a:r>
                      <a:r>
                        <a:rPr lang="ko-KR" altLang="en-US" sz="900" baseline="0" dirty="0" err="1" smtClean="0"/>
                        <a:t>터치시</a:t>
                      </a:r>
                      <a:r>
                        <a:rPr lang="ko-KR" altLang="en-US" sz="900" baseline="0" dirty="0" smtClean="0"/>
                        <a:t> 상세팝업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자치구 터치하면  해당지역 실시간 수질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감시지점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측정지점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별 탁도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dirty="0" err="1" smtClean="0"/>
                        <a:t>ph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err="1" smtClean="0"/>
                        <a:t>전류염소를측정값과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기준치를비교그래프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수질검사결과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해당 위치 정보 표시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터치시</a:t>
                      </a:r>
                      <a:r>
                        <a:rPr lang="ko-KR" altLang="en-US" sz="900" dirty="0" smtClean="0"/>
                        <a:t> 상세정보 팝업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서울전역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아리수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수질 지도 정보 표시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지역 수질정보 표시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수질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3" name="직사각형 11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그룹 12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9" name="그룹 12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7" name="그룹 15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9" name="직사각형 15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타원 15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2" name="그룹 15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타원 15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1" name="그룹 14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5" name="직선 연결선 16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>
            <a:off x="7057290" y="1781034"/>
            <a:ext cx="0" cy="3750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6994738" y="2093991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994738" y="3664573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7"/>
          <a:stretch/>
        </p:blipFill>
        <p:spPr bwMode="auto">
          <a:xfrm>
            <a:off x="447714" y="3650284"/>
            <a:ext cx="947699" cy="20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32306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57656" y="3666288"/>
            <a:ext cx="922412" cy="175939"/>
            <a:chOff x="-845987" y="4860465"/>
            <a:chExt cx="940989" cy="197608"/>
          </a:xfrm>
        </p:grpSpPr>
        <p:pic>
          <p:nvPicPr>
            <p:cNvPr id="99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직사각형 136"/>
          <p:cNvSpPr/>
          <p:nvPr/>
        </p:nvSpPr>
        <p:spPr>
          <a:xfrm>
            <a:off x="447715" y="3662016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127850" y="3894254"/>
            <a:ext cx="3224411" cy="1411809"/>
            <a:chOff x="10719088" y="3905373"/>
            <a:chExt cx="3224411" cy="1411809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0" r="46586"/>
            <a:stretch/>
          </p:blipFill>
          <p:spPr bwMode="auto">
            <a:xfrm>
              <a:off x="10819023" y="3986321"/>
              <a:ext cx="1648424" cy="1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8" name="그룹 167"/>
            <p:cNvGrpSpPr/>
            <p:nvPr/>
          </p:nvGrpSpPr>
          <p:grpSpPr>
            <a:xfrm>
              <a:off x="10719088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9" name="Picture 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70" name="그룹 169"/>
              <p:cNvGrpSpPr/>
              <p:nvPr/>
            </p:nvGrpSpPr>
            <p:grpSpPr>
              <a:xfrm>
                <a:off x="8993403" y="3924381"/>
                <a:ext cx="1325042" cy="1215067"/>
                <a:chOff x="8993403" y="3924384"/>
                <a:chExt cx="1325042" cy="1107262"/>
              </a:xfrm>
            </p:grpSpPr>
            <p:sp>
              <p:nvSpPr>
                <p:cNvPr id="178" name="직사각형 177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수질검사결과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측정지점별 수질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요소별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수질상태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8993403" y="461029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하천수위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841231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한강갑문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72" name="그룹 17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74" name="직사각형 173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" name="그룹 3"/>
          <p:cNvGrpSpPr/>
          <p:nvPr/>
        </p:nvGrpSpPr>
        <p:grpSpPr>
          <a:xfrm>
            <a:off x="4036059" y="5076783"/>
            <a:ext cx="2902940" cy="140418"/>
            <a:chOff x="-2916838" y="2412282"/>
            <a:chExt cx="2902940" cy="140418"/>
          </a:xfrm>
        </p:grpSpPr>
        <p:sp>
          <p:nvSpPr>
            <p:cNvPr id="103" name="직사각형 102"/>
            <p:cNvSpPr/>
            <p:nvPr/>
          </p:nvSpPr>
          <p:spPr>
            <a:xfrm>
              <a:off x="-2916838" y="2412282"/>
              <a:ext cx="422843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하천수위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-2493995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-199354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빗물저류조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-1488718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한강갑문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-993417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주요교량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-518723" y="2412282"/>
              <a:ext cx="504825" cy="1404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한강상류댐</a:t>
              </a:r>
              <a:endPara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9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401110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타원 189"/>
          <p:cNvSpPr/>
          <p:nvPr/>
        </p:nvSpPr>
        <p:spPr>
          <a:xfrm>
            <a:off x="432662" y="358365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956257" y="4992427"/>
            <a:ext cx="159603" cy="138505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1746300" y="2412479"/>
            <a:ext cx="1749210" cy="966836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7" name="사각형 설명선 116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030440" y="3101511"/>
              <a:ext cx="2089864" cy="679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증산교             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2016-11-06-13:00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2" name="직선 연결선 181"/>
            <p:cNvCxnSpPr/>
            <p:nvPr/>
          </p:nvCxnSpPr>
          <p:spPr>
            <a:xfrm>
              <a:off x="4071340" y="3353586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81703"/>
              </p:ext>
            </p:extLst>
          </p:nvPr>
        </p:nvGraphicFramePr>
        <p:xfrm>
          <a:off x="1861673" y="2701440"/>
          <a:ext cx="1541264" cy="567260"/>
        </p:xfrm>
        <a:graphic>
          <a:graphicData uri="http://schemas.openxmlformats.org/drawingml/2006/table">
            <a:tbl>
              <a:tblPr/>
              <a:tblGrid>
                <a:gridCol w="635954"/>
                <a:gridCol w="905310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제방고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14.28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계획홍수위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13.53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현재수위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6.96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하상고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6.70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3" name="직사각형 192"/>
          <p:cNvSpPr/>
          <p:nvPr/>
        </p:nvSpPr>
        <p:spPr>
          <a:xfrm>
            <a:off x="1726953" y="3494089"/>
            <a:ext cx="974528" cy="1633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증산교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(11.35/6.96)</a:t>
            </a:r>
            <a:endParaRPr lang="ko-KR" altLang="en-US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538" y="4557714"/>
            <a:ext cx="861895" cy="22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5" name="그룹 194"/>
          <p:cNvGrpSpPr/>
          <p:nvPr/>
        </p:nvGrpSpPr>
        <p:grpSpPr>
          <a:xfrm>
            <a:off x="2736234" y="3694163"/>
            <a:ext cx="1749210" cy="770357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6" name="사각형 설명선 195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030440" y="3101511"/>
              <a:ext cx="1105788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가산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빗물펌프장</a:t>
              </a: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4071340" y="3460945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886703"/>
              </p:ext>
            </p:extLst>
          </p:nvPr>
        </p:nvGraphicFramePr>
        <p:xfrm>
          <a:off x="2835391" y="3986549"/>
          <a:ext cx="1541264" cy="425445"/>
        </p:xfrm>
        <a:graphic>
          <a:graphicData uri="http://schemas.openxmlformats.org/drawingml/2006/table">
            <a:tbl>
              <a:tblPr/>
              <a:tblGrid>
                <a:gridCol w="485939"/>
                <a:gridCol w="1055325"/>
              </a:tblGrid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가산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빗물펌프장</a:t>
                      </a:r>
                      <a:endParaRPr 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금천구 가산동 </a:t>
                      </a:r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535-146</a:t>
                      </a:r>
                      <a:endParaRPr lang="en-US" altLang="ko-KR" sz="7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181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설치일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1975</a:t>
                      </a:r>
                      <a:r>
                        <a:rPr lang="ko-KR" altLang="en-US" sz="700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</a:t>
                      </a:r>
                      <a:endParaRPr lang="en-US" altLang="ko-KR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1700543" y="236008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1666498" y="341618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2677441" y="366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5213657" y="3132559"/>
            <a:ext cx="1638790" cy="1291341"/>
            <a:chOff x="4030440" y="3101511"/>
            <a:chExt cx="2101435" cy="1240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4" name="사각형 설명선 203"/>
            <p:cNvSpPr/>
            <p:nvPr/>
          </p:nvSpPr>
          <p:spPr>
            <a:xfrm>
              <a:off x="4071340" y="3109463"/>
              <a:ext cx="2052029" cy="1232461"/>
            </a:xfrm>
            <a:prstGeom prst="wedgeRectCallout">
              <a:avLst>
                <a:gd name="adj1" fmla="val -36755"/>
                <a:gd name="adj2" fmla="val 61061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030440" y="3101511"/>
              <a:ext cx="718704" cy="346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강남 </a:t>
              </a:r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갑문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06" name="직선 연결선 205"/>
            <p:cNvCxnSpPr/>
            <p:nvPr/>
          </p:nvCxnSpPr>
          <p:spPr>
            <a:xfrm>
              <a:off x="4071340" y="3292444"/>
              <a:ext cx="20605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7" name="표 2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41926"/>
              </p:ext>
            </p:extLst>
          </p:nvPr>
        </p:nvGraphicFramePr>
        <p:xfrm>
          <a:off x="5331112" y="3379315"/>
          <a:ext cx="1443698" cy="990600"/>
        </p:xfrm>
        <a:graphic>
          <a:graphicData uri="http://schemas.openxmlformats.org/drawingml/2006/table">
            <a:tbl>
              <a:tblPr/>
              <a:tblGrid>
                <a:gridCol w="529298"/>
                <a:gridCol w="914400"/>
              </a:tblGrid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갑문위치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강남구 신사동 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설치위치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잠원지구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갑문현황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열림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8" name="타원 207"/>
          <p:cNvSpPr/>
          <p:nvPr/>
        </p:nvSpPr>
        <p:spPr>
          <a:xfrm>
            <a:off x="5133855" y="31408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9" name="그룹 208"/>
          <p:cNvGrpSpPr/>
          <p:nvPr/>
        </p:nvGrpSpPr>
        <p:grpSpPr>
          <a:xfrm>
            <a:off x="3813864" y="4541421"/>
            <a:ext cx="1481496" cy="363098"/>
            <a:chOff x="-1509037" y="6391385"/>
            <a:chExt cx="1875413" cy="453054"/>
          </a:xfrm>
        </p:grpSpPr>
        <p:grpSp>
          <p:nvGrpSpPr>
            <p:cNvPr id="210" name="그룹 209"/>
            <p:cNvGrpSpPr/>
            <p:nvPr/>
          </p:nvGrpSpPr>
          <p:grpSpPr>
            <a:xfrm>
              <a:off x="-1509037" y="6391385"/>
              <a:ext cx="1875413" cy="453054"/>
              <a:chOff x="4030440" y="3101511"/>
              <a:chExt cx="2253051" cy="12404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사각형 설명선 211"/>
              <p:cNvSpPr/>
              <p:nvPr/>
            </p:nvSpPr>
            <p:spPr>
              <a:xfrm>
                <a:off x="4071340" y="3109462"/>
                <a:ext cx="2052029" cy="1232462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4030440" y="3101511"/>
                <a:ext cx="2253051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한강대교    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2016-11-06-13:00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14" name="직선 연결선 21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직사각형 210"/>
            <p:cNvSpPr/>
            <p:nvPr/>
          </p:nvSpPr>
          <p:spPr>
            <a:xfrm>
              <a:off x="-1130913" y="6628995"/>
              <a:ext cx="93186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수위</a:t>
              </a:r>
              <a:r>
                <a:rPr lang="en-US" altLang="ko-KR" sz="7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0.51m </a:t>
              </a: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15" name="타원 214"/>
          <p:cNvSpPr/>
          <p:nvPr/>
        </p:nvSpPr>
        <p:spPr>
          <a:xfrm>
            <a:off x="4947107" y="448475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68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39" y="2197466"/>
            <a:ext cx="3450808" cy="29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775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재정시계 초기화면 서울시 전체예산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취임일 기준 감축 채무 추이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33" name="타원 132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재정시계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3" name="직사각형 8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6" name="그룹 9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5" name="직사각형 13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9" name="그룹 9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6" name="그룹 10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8" name="직사각형 10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9" name="타원 10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0" name="직사각형 10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0" name="그룹 9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1" name="그룹 10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03" name="직사각형 10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4" name="타원 10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5" name="직사각형 10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그룹 16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70" name="직사각형 16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75" name="타원 174"/>
          <p:cNvSpPr/>
          <p:nvPr/>
        </p:nvSpPr>
        <p:spPr>
          <a:xfrm>
            <a:off x="450156" y="409478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47715" y="3847029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66" name="직사각형 65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2" name="그룹 161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6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4" name="그룹 16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채무감축 현황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예산집행현</a:t>
                  </a:r>
                  <a:r>
                    <a:rPr lang="ko-KR" altLang="en-US" sz="800" dirty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황</a:t>
                  </a: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예산결산총괄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국세징수현황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지방세 부담 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5" name="그룹 16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66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7" name="직사각형 166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89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0" name="직사각형 18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채무감축 추이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연관데이터</a:t>
            </a:r>
          </a:p>
        </p:txBody>
      </p:sp>
    </p:spTree>
    <p:extLst>
      <p:ext uri="{BB962C8B-B14F-4D97-AF65-F5344CB8AC3E}">
        <p14:creationId xmlns:p14="http://schemas.microsoft.com/office/powerpoint/2010/main" val="3771728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440" y="1948005"/>
            <a:ext cx="3382800" cy="291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112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일별 지출현황 초기화면 당일 지출 현황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5" name="타원 54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일별 지출현황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7" name="직사각형 106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1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" name="그룹 11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4" name="그룹 113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52" name="직사각형 15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6" name="그룹 125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타원 14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7" name="그룹 126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2" name="그룹 14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8" name="그룹 127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9" name="그룹 128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63" name="직사각형 162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5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9" name="그룹 98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100" name="직사각형 99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22" name="타원 121"/>
          <p:cNvSpPr/>
          <p:nvPr/>
        </p:nvSpPr>
        <p:spPr>
          <a:xfrm>
            <a:off x="463642" y="438423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일별지출현황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3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4" name="그룹 123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5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6" name="직사각형 15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8" name="직선 연결선 157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직사각형 119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분야별 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 현황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482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36" y="1918656"/>
            <a:ext cx="3548727" cy="306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8016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세입운용현황 초기화면 서울시 전체세입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시 해당 상세 데이터 값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데이터 선정 필요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2" name="타원 91"/>
          <p:cNvSpPr/>
          <p:nvPr/>
        </p:nvSpPr>
        <p:spPr>
          <a:xfrm>
            <a:off x="2528565" y="240002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490241" y="1324063"/>
            <a:ext cx="469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세입운용 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세출운용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사업및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예산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분야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0" name="직사각형 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7" name="그룹 10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타원 13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1" name="그룹 11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45" name="직사각형 144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90" name="직선 연결선 18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1988" y="5180663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490641" y="4140991"/>
            <a:ext cx="880960" cy="911241"/>
            <a:chOff x="613312" y="2479830"/>
            <a:chExt cx="525883" cy="1548603"/>
          </a:xfrm>
        </p:grpSpPr>
        <p:sp>
          <p:nvSpPr>
            <p:cNvPr id="99" name="직사각형 98"/>
            <p:cNvSpPr/>
            <p:nvPr/>
          </p:nvSpPr>
          <p:spPr>
            <a:xfrm>
              <a:off x="613312" y="2866228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일별 지출현황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재정시계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3312" y="3643022"/>
              <a:ext cx="525883" cy="385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세출운용사업예산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13312" y="3260637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세입운용 현황</a:t>
              </a:r>
            </a:p>
          </p:txBody>
        </p:sp>
      </p:grpSp>
      <p:sp>
        <p:nvSpPr>
          <p:cNvPr id="112" name="타원 111"/>
          <p:cNvSpPr/>
          <p:nvPr/>
        </p:nvSpPr>
        <p:spPr>
          <a:xfrm>
            <a:off x="463642" y="4638941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000812" y="2039769"/>
            <a:ext cx="3386448" cy="3277413"/>
            <a:chOff x="7000812" y="2039769"/>
            <a:chExt cx="3386448" cy="3277413"/>
          </a:xfrm>
        </p:grpSpPr>
        <p:sp>
          <p:nvSpPr>
            <p:cNvPr id="93" name="직사각형 92"/>
            <p:cNvSpPr/>
            <p:nvPr/>
          </p:nvSpPr>
          <p:spPr>
            <a:xfrm>
              <a:off x="7057289" y="2039769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채무현황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7057289" y="3652756"/>
              <a:ext cx="3329971" cy="171401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서브타이틀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000812" y="2216202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7000812" y="3823960"/>
              <a:ext cx="159603" cy="137194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7128941" y="3905373"/>
              <a:ext cx="3224411" cy="1411809"/>
              <a:chOff x="7128941" y="3905373"/>
              <a:chExt cx="3224411" cy="1411809"/>
            </a:xfrm>
          </p:grpSpPr>
          <p:pic>
            <p:nvPicPr>
              <p:cNvPr id="124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5" name="그룹 124"/>
              <p:cNvGrpSpPr/>
              <p:nvPr/>
            </p:nvGrpSpPr>
            <p:grpSpPr>
              <a:xfrm>
                <a:off x="8993403" y="3924384"/>
                <a:ext cx="1325042" cy="1238166"/>
                <a:chOff x="8993403" y="3924384"/>
                <a:chExt cx="1325042" cy="1128311"/>
              </a:xfrm>
            </p:grpSpPr>
            <p:sp>
              <p:nvSpPr>
                <p:cNvPr id="157" name="직사각형 15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8993403" y="4862280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데이터</a:t>
                  </a:r>
                </a:p>
              </p:txBody>
            </p:sp>
          </p:grpSp>
          <p:grpSp>
            <p:nvGrpSpPr>
              <p:cNvPr id="131" name="그룹 130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pic>
              <p:nvPicPr>
                <p:cNvPr id="152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06904" y="1580330"/>
                  <a:ext cx="1755923" cy="13048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3" name="직사각형 15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55" name="직선 연결선 15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65"/>
            <a:stretch>
              <a:fillRect/>
            </a:stretch>
          </p:blipFill>
          <p:spPr bwMode="auto">
            <a:xfrm>
              <a:off x="7175862" y="2343150"/>
              <a:ext cx="3092088" cy="1241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직사각형 122"/>
            <p:cNvSpPr/>
            <p:nvPr/>
          </p:nvSpPr>
          <p:spPr>
            <a:xfrm>
              <a:off x="7831937" y="2400028"/>
              <a:ext cx="1911786" cy="898208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취임일 기준</a:t>
              </a:r>
              <a:endPara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감축 채무현황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채무전광판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65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85494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1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47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사용자화면정의서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2016-11-14</a:t>
                      </a: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제정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387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01" y="1886339"/>
            <a:ext cx="3500614" cy="294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8053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20085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전통시장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대형마트</a:t>
                      </a:r>
                      <a:r>
                        <a:rPr lang="ko-KR" altLang="en-US" sz="900" dirty="0" smtClean="0"/>
                        <a:t> 물가정보 시각화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품목의 월별 변동 추이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5" name="직사각형 124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물가정보 시각화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품목별 변동 추이 및 유관 데이터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51" name="직사각형 50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54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01" name="직사각형 10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2" name="그룹 61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5" name="그룹 9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9" name="타원 9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6" name="직사각형 9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3" name="그룹 62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92" name="직사각형 9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3" name="타원 9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94" name="직사각형 9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4" name="그룹 63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81" name="그룹 8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8" name="타원 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9" name="직사각형 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66" name="그룹 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73" name="그룹 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75" name="직사각형 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76" name="타원 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74" name="직사각형 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4" name="직사각형 103"/>
          <p:cNvSpPr/>
          <p:nvPr/>
        </p:nvSpPr>
        <p:spPr>
          <a:xfrm>
            <a:off x="5788542" y="4013856"/>
            <a:ext cx="1080120" cy="11891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963117" y="4142598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취임일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963117" y="4318807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- 19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9,873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963117" y="4488673"/>
            <a:ext cx="365485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감축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63117" y="466488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- 7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7,870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963117" y="4876023"/>
            <a:ext cx="450444" cy="1427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이달의 채무</a:t>
            </a:r>
            <a:endParaRPr lang="en-US" altLang="ko-KR" sz="7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963117" y="5052232"/>
            <a:ext cx="980515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b="1" dirty="0" smtClean="0"/>
              <a:t>- 12</a:t>
            </a:r>
            <a:r>
              <a:rPr lang="ko-KR" altLang="en-US" sz="700" b="1" dirty="0" smtClean="0"/>
              <a:t>조 </a:t>
            </a:r>
            <a:r>
              <a:rPr lang="en-US" altLang="ko-KR" sz="700" b="1" dirty="0" smtClean="0"/>
              <a:t>2,003</a:t>
            </a:r>
            <a:r>
              <a:rPr lang="ko-KR" altLang="en-US" sz="700" b="1" dirty="0" err="1" smtClean="0"/>
              <a:t>억원</a:t>
            </a:r>
            <a:endParaRPr lang="en-US" altLang="ko-KR" sz="6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8" name="Picture 4" descr="C:\Users\kimsy\Desktop\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1"/>
          <a:stretch/>
        </p:blipFill>
        <p:spPr bwMode="auto">
          <a:xfrm>
            <a:off x="450156" y="1798275"/>
            <a:ext cx="1438610" cy="356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5" b="32896"/>
          <a:stretch/>
        </p:blipFill>
        <p:spPr bwMode="auto">
          <a:xfrm>
            <a:off x="465126" y="3841750"/>
            <a:ext cx="917222" cy="18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C:\Users\kimsy\Desktop\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9" y="3643934"/>
            <a:ext cx="941981" cy="19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64634" y="4013856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490641" y="4261596"/>
            <a:ext cx="880960" cy="454154"/>
            <a:chOff x="613312" y="2479830"/>
            <a:chExt cx="525883" cy="771809"/>
          </a:xfrm>
        </p:grpSpPr>
        <p:sp>
          <p:nvSpPr>
            <p:cNvPr id="144" name="직사각형 143"/>
            <p:cNvSpPr/>
            <p:nvPr/>
          </p:nvSpPr>
          <p:spPr>
            <a:xfrm>
              <a:off x="613312" y="2866227"/>
              <a:ext cx="525883" cy="38541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대형마트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613312" y="2479830"/>
              <a:ext cx="525883" cy="3854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전통시장</a:t>
              </a:r>
              <a:endPara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8" name="타원 147"/>
          <p:cNvSpPr/>
          <p:nvPr/>
        </p:nvSpPr>
        <p:spPr>
          <a:xfrm>
            <a:off x="429410" y="426159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29410" y="4602356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057289" y="2039769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물가변동현황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7057289" y="3652756"/>
            <a:ext cx="3329971" cy="171401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7000812" y="2216202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5"/>
          <a:stretch>
            <a:fillRect/>
          </a:stretch>
        </p:blipFill>
        <p:spPr bwMode="auto">
          <a:xfrm>
            <a:off x="7175862" y="2343150"/>
            <a:ext cx="3092088" cy="12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직사각형 161"/>
          <p:cNvSpPr/>
          <p:nvPr/>
        </p:nvSpPr>
        <p:spPr>
          <a:xfrm>
            <a:off x="7831937" y="2400028"/>
            <a:ext cx="1911786" cy="898208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품목의 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월별 물가변동 추이</a:t>
            </a:r>
            <a:endParaRPr lang="en-US" altLang="ko-KR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대형마트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 비교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7127850" y="3913737"/>
            <a:ext cx="3224411" cy="1411809"/>
            <a:chOff x="11539388" y="3924384"/>
            <a:chExt cx="3224411" cy="1411809"/>
          </a:xfrm>
        </p:grpSpPr>
        <p:pic>
          <p:nvPicPr>
            <p:cNvPr id="178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9" name="그룹 178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80" name="Picture 6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1" name="그룹 180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지역별 전통시장 현황</a:t>
                  </a: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전통시장별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 품목 </a:t>
                  </a:r>
                  <a:r>
                    <a:rPr lang="ko-KR" altLang="en-US" sz="800" dirty="0" err="1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푸이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83" name="직사각형 182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2" name="타원 191"/>
          <p:cNvSpPr/>
          <p:nvPr/>
        </p:nvSpPr>
        <p:spPr>
          <a:xfrm>
            <a:off x="7000812" y="3686963"/>
            <a:ext cx="159603" cy="13719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885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25137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441317" y="1800059"/>
            <a:ext cx="6607183" cy="374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5789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위치정보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 추진 위치정보</a:t>
                      </a:r>
                      <a:r>
                        <a:rPr lang="ko-KR" altLang="en-US" sz="900" baseline="0" dirty="0" smtClean="0"/>
                        <a:t> 터치 상세정보 팝업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상세 화면 전환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스크린 전체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주요사업 목록 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터치 시 상세화면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2603471" y="4095417"/>
            <a:ext cx="1381801" cy="732615"/>
            <a:chOff x="-1509036" y="6391386"/>
            <a:chExt cx="1749210" cy="914117"/>
          </a:xfrm>
        </p:grpSpPr>
        <p:grpSp>
          <p:nvGrpSpPr>
            <p:cNvPr id="43" name="그룹 42"/>
            <p:cNvGrpSpPr/>
            <p:nvPr/>
          </p:nvGrpSpPr>
          <p:grpSpPr>
            <a:xfrm>
              <a:off x="-1509036" y="6391386"/>
              <a:ext cx="1749210" cy="914117"/>
              <a:chOff x="4030440" y="3101511"/>
              <a:chExt cx="2101435" cy="25027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사각형 설명선 44"/>
              <p:cNvSpPr/>
              <p:nvPr/>
            </p:nvSpPr>
            <p:spPr>
              <a:xfrm>
                <a:off x="4071340" y="3109457"/>
                <a:ext cx="2052029" cy="2494806"/>
              </a:xfrm>
              <a:prstGeom prst="wedgeRectCallout">
                <a:avLst>
                  <a:gd name="adj1" fmla="val 22839"/>
                  <a:gd name="adj2" fmla="val -86497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30440" y="3101511"/>
                <a:ext cx="1843493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G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밸리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비상프로젝트</a:t>
                </a:r>
              </a:p>
            </p:txBody>
          </p:sp>
          <p:cxnSp>
            <p:nvCxnSpPr>
              <p:cNvPr id="47" name="직선 연결선 4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직사각형 43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631827" y="2315328"/>
            <a:ext cx="1381801" cy="738764"/>
            <a:chOff x="-1509036" y="6391385"/>
            <a:chExt cx="1749210" cy="921790"/>
          </a:xfrm>
        </p:grpSpPr>
        <p:grpSp>
          <p:nvGrpSpPr>
            <p:cNvPr id="50" name="그룹 49"/>
            <p:cNvGrpSpPr/>
            <p:nvPr/>
          </p:nvGrpSpPr>
          <p:grpSpPr>
            <a:xfrm>
              <a:off x="-1509036" y="6391385"/>
              <a:ext cx="1749210" cy="921790"/>
              <a:chOff x="4030440" y="3101511"/>
              <a:chExt cx="2101435" cy="252376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2" name="사각형 설명선 51"/>
              <p:cNvSpPr/>
              <p:nvPr/>
            </p:nvSpPr>
            <p:spPr>
              <a:xfrm>
                <a:off x="4071340" y="3109460"/>
                <a:ext cx="2052029" cy="251581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030440" y="3101511"/>
                <a:ext cx="1741104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동북권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국제교류복합지구</a:t>
                </a:r>
              </a:p>
            </p:txBody>
          </p:sp>
          <p:cxnSp>
            <p:nvCxnSpPr>
              <p:cNvPr id="54" name="직선 연결선 53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직사각형 5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69947" y="2648649"/>
            <a:ext cx="1335622" cy="805284"/>
            <a:chOff x="-1509035" y="6391385"/>
            <a:chExt cx="1797398" cy="1004790"/>
          </a:xfrm>
        </p:grpSpPr>
        <p:grpSp>
          <p:nvGrpSpPr>
            <p:cNvPr id="56" name="그룹 55"/>
            <p:cNvGrpSpPr/>
            <p:nvPr/>
          </p:nvGrpSpPr>
          <p:grpSpPr>
            <a:xfrm>
              <a:off x="-1509035" y="6391385"/>
              <a:ext cx="1797398" cy="1004790"/>
              <a:chOff x="4030440" y="3101511"/>
              <a:chExt cx="2159326" cy="27510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사각형 설명선 64"/>
              <p:cNvSpPr/>
              <p:nvPr/>
            </p:nvSpPr>
            <p:spPr>
              <a:xfrm>
                <a:off x="4071340" y="3109460"/>
                <a:ext cx="2052029" cy="2743057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030440" y="3101511"/>
                <a:ext cx="2159326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동부간선도로 지하화 및 상부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..</a:t>
                </a:r>
                <a:endPara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87046" y="4079080"/>
            <a:ext cx="1299814" cy="815238"/>
            <a:chOff x="-1509036" y="6391385"/>
            <a:chExt cx="1749210" cy="1017210"/>
          </a:xfrm>
        </p:grpSpPr>
        <p:grpSp>
          <p:nvGrpSpPr>
            <p:cNvPr id="69" name="그룹 68"/>
            <p:cNvGrpSpPr/>
            <p:nvPr/>
          </p:nvGrpSpPr>
          <p:grpSpPr>
            <a:xfrm>
              <a:off x="-1509036" y="6391385"/>
              <a:ext cx="1749210" cy="1017210"/>
              <a:chOff x="4030440" y="3101511"/>
              <a:chExt cx="2101435" cy="27850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사각형 설명선 70"/>
              <p:cNvSpPr/>
              <p:nvPr/>
            </p:nvSpPr>
            <p:spPr>
              <a:xfrm>
                <a:off x="4071340" y="3109460"/>
                <a:ext cx="2052030" cy="2777062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030440" y="3101511"/>
                <a:ext cx="1482694" cy="68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세운상가군 재생사업</a:t>
                </a:r>
              </a:p>
            </p:txBody>
          </p:sp>
          <p:cxnSp>
            <p:nvCxnSpPr>
              <p:cNvPr id="73" name="직선 연결선 72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직사각형 69"/>
            <p:cNvSpPr/>
            <p:nvPr/>
          </p:nvSpPr>
          <p:spPr>
            <a:xfrm>
              <a:off x="-1421681" y="6628996"/>
              <a:ext cx="1459016" cy="5376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예산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274</a:t>
              </a:r>
              <a:r>
                <a:rPr lang="ko-KR" altLang="en-US" sz="700" dirty="0" err="1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백만원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2014/04/04~2017/05/31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공정률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27%</a:t>
              </a:r>
            </a:p>
            <a:p>
              <a:pPr marL="85725" indent="-85725">
                <a:buFont typeface="Arial" panose="020B0604020202020204" pitchFamily="34" charset="0"/>
                <a:buChar char="•"/>
              </a:pPr>
              <a:endParaRPr lang="ko-KR" altLang="en-US" sz="7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전지역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주요사업 추진 위치정보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6211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예산 집행현황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선정 필요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549392" y="38086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50919" y="2872150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050919" y="464862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26" name="타원 125"/>
          <p:cNvSpPr/>
          <p:nvPr/>
        </p:nvSpPr>
        <p:spPr>
          <a:xfrm>
            <a:off x="3469590" y="45751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7057289" y="2032148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108165" y="2249924"/>
            <a:ext cx="1550903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843963" y="2249924"/>
            <a:ext cx="488237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공정률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659068" y="2249924"/>
            <a:ext cx="648072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307140" y="2249924"/>
            <a:ext cx="576064" cy="1419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D-DAY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36439" y="2403938"/>
            <a:ext cx="165462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세운상가군 재생사업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양재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혁신지구 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밸리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 비상 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개포 디지털 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혁신파크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7017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동남권 국제교류복합지구</a:t>
            </a:r>
          </a:p>
          <a:p>
            <a:pPr marL="88900" indent="-8890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동북권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신경제중심지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창동∙상계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57289" y="3657189"/>
            <a:ext cx="3329971" cy="172646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623180" y="2403938"/>
            <a:ext cx="753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230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245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1,254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백만원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77938" y="2403938"/>
            <a:ext cx="5052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-210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-610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ts val="1200"/>
              </a:lnSpc>
            </a:pP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-250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910225" y="2403938"/>
            <a:ext cx="421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56%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60%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75%</a:t>
            </a:r>
          </a:p>
          <a:p>
            <a:pPr algn="r">
              <a:lnSpc>
                <a:spcPts val="12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%</a:t>
            </a:r>
          </a:p>
          <a:p>
            <a:pPr algn="r">
              <a:lnSpc>
                <a:spcPts val="1200"/>
              </a:lnSpc>
            </a:pP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970" y="3531758"/>
            <a:ext cx="227182" cy="10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타원 126"/>
          <p:cNvSpPr/>
          <p:nvPr/>
        </p:nvSpPr>
        <p:spPr>
          <a:xfrm>
            <a:off x="7028363" y="2266284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7028363" y="3787708"/>
            <a:ext cx="159603" cy="138191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317" y="5257799"/>
            <a:ext cx="218120" cy="288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004139" y="3242912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892868" y="4689997"/>
            <a:ext cx="508205" cy="1362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5" name="직사각형 8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92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5" name="그룹 10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6" name="그룹 10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1" name="그룹 12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3" name="직사각형 12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2" name="직사각형 12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7" name="그룹 10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4" name="그룹 11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8" name="직사각형 11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타원 11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0" name="직사각형 11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5" name="직사각형 11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8" name="그룹 10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09" name="그룹 10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1" name="직사각형 11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2" name="타원 11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3" name="직사각형 11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0" name="직사각형 10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55" name="직선 연결선 154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 descr="C:\Users\kimsy\Downloads\주요사업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0" y="1826478"/>
            <a:ext cx="1255187" cy="372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타원 130"/>
          <p:cNvSpPr/>
          <p:nvPr/>
        </p:nvSpPr>
        <p:spPr>
          <a:xfrm>
            <a:off x="409655" y="284763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7127850" y="3904232"/>
            <a:ext cx="3224411" cy="1411809"/>
            <a:chOff x="11539388" y="3924384"/>
            <a:chExt cx="3224411" cy="1411809"/>
          </a:xfrm>
        </p:grpSpPr>
        <p:pic>
          <p:nvPicPr>
            <p:cNvPr id="129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2" name="그룹 131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33" name="Picture 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4" name="그룹 133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39" name="직선 연결선 138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06795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70541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4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2"/>
                <a:gridCol w="3312368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대표이미지 및 사업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위치정보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 사진 등 이미지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예산집행현황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47506"/>
              </p:ext>
            </p:extLst>
          </p:nvPr>
        </p:nvGraphicFramePr>
        <p:xfrm>
          <a:off x="3834532" y="2080088"/>
          <a:ext cx="3158935" cy="32347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546796"/>
              </a:tblGrid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사업명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창신승인 도심재생사업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80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31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2014-234)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추진일정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3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템플릿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서울시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개년계획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(21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개사업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주요투자사업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2016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균형성과계획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(10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해당됨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조감도 등 관련이미지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사업주요내용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 및 현장사진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담당부서 등 사업정보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&lt; 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버튼으로 추가 정보 화면전환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사업과 관련한 성과지표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" y="3661371"/>
            <a:ext cx="3307218" cy="16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3067" y="2051349"/>
            <a:ext cx="3234266" cy="3286497"/>
          </a:xfrm>
          <a:prstGeom prst="rect">
            <a:avLst/>
          </a:prstGeom>
          <a:noFill/>
          <a:ln w="76200"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7"/>
          <a:stretch/>
        </p:blipFill>
        <p:spPr bwMode="auto">
          <a:xfrm>
            <a:off x="434341" y="2039545"/>
            <a:ext cx="3315744" cy="16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45" y="3161959"/>
            <a:ext cx="3295259" cy="543971"/>
          </a:xfrm>
          <a:prstGeom prst="rect">
            <a:avLst/>
          </a:prstGeom>
          <a:solidFill>
            <a:schemeClr val="tx1">
              <a:alpha val="46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23836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98269"/>
            <a:ext cx="3329971" cy="177930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556" y="3186002"/>
            <a:ext cx="1422184" cy="219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창신숭인 도심재생사업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47341" y="3186002"/>
            <a:ext cx="1120820" cy="192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2014.05 ~ 2017.12</a:t>
            </a:r>
            <a:endParaRPr lang="ko-KR" altLang="en-US" sz="8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3364951"/>
            <a:ext cx="3419526" cy="302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도시재정비촉진지구에서 해제된 지역에 대한 주거재생 모델 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제시</a:t>
            </a:r>
            <a:endParaRPr lang="en-US" altLang="ko-KR" sz="8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유무형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지역자산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지역산업 등을 연계한 봉제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관광 등 다기능 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복합 도시성장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1701379" y="3997881"/>
            <a:ext cx="1381801" cy="539852"/>
            <a:chOff x="-1509036" y="6391385"/>
            <a:chExt cx="1749210" cy="754867"/>
          </a:xfrm>
        </p:grpSpPr>
        <p:grpSp>
          <p:nvGrpSpPr>
            <p:cNvPr id="96" name="그룹 95"/>
            <p:cNvGrpSpPr/>
            <p:nvPr/>
          </p:nvGrpSpPr>
          <p:grpSpPr>
            <a:xfrm>
              <a:off x="-1509036" y="6391385"/>
              <a:ext cx="1749210" cy="754867"/>
              <a:chOff x="4030440" y="3101511"/>
              <a:chExt cx="2101435" cy="20667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 설명선 99"/>
              <p:cNvSpPr/>
              <p:nvPr/>
            </p:nvSpPr>
            <p:spPr>
              <a:xfrm>
                <a:off x="4071340" y="3109460"/>
                <a:ext cx="2052029" cy="2058795"/>
              </a:xfrm>
              <a:prstGeom prst="wedgeRectCallout">
                <a:avLst>
                  <a:gd name="adj1" fmla="val -63988"/>
                  <a:gd name="adj2" fmla="val 9913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00" dirty="0" smtClean="0">
                  <a:solidFill>
                    <a:schemeClr val="tx1"/>
                  </a:solidFill>
                  <a:ea typeface="나눔고딕" panose="020D0604000000000000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030440" y="3101511"/>
                <a:ext cx="1611899" cy="6834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창신숭인 도심재생사업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4071340" y="3698752"/>
                <a:ext cx="20605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-1421681" y="6681820"/>
              <a:ext cx="1034905" cy="1344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85725" indent="-85725">
                <a:buFont typeface="Arial" panose="020B0604020202020204" pitchFamily="34" charset="0"/>
                <a:buChar char="•"/>
              </a:pPr>
              <a:r>
                <a:rPr lang="ko-KR" altLang="en-US" sz="7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주변지역 연관정보 </a:t>
              </a:r>
              <a:endParaRPr lang="en-US" altLang="ko-KR" sz="7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타원 83"/>
          <p:cNvSpPr/>
          <p:nvPr/>
        </p:nvSpPr>
        <p:spPr>
          <a:xfrm>
            <a:off x="414556" y="3094392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383536" y="4391751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52504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978222" y="2023836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978222" y="3698269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53" name="직사각형 15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56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7" name="그룹 156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그룹 158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0" name="그룹 15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3" name="그룹 16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3" name="그룹 18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5" name="직사각형 18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6" name="타원 18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4" name="직사각형 18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4" name="그룹 16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8" name="그룹 17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0" name="직사각형 17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1" name="타원 18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9" name="직사각형 17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5" name="그룹 16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3" name="그룹 17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6" name="타원 17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7" name="직사각형 17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4" name="직사각형 17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66" name="그룹 16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7" name="그룹 16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0" name="타원 169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2" name="직사각형 17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8" name="직사각형 16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91" name="직선 연결선 190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7057055" y="3200001"/>
            <a:ext cx="3325659" cy="373153"/>
            <a:chOff x="424425" y="5042826"/>
            <a:chExt cx="3325659" cy="418173"/>
          </a:xfrm>
        </p:grpSpPr>
        <p:cxnSp>
          <p:nvCxnSpPr>
            <p:cNvPr id="137" name="직선 연결선 136"/>
            <p:cNvCxnSpPr/>
            <p:nvPr/>
          </p:nvCxnSpPr>
          <p:spPr>
            <a:xfrm flipH="1">
              <a:off x="430880" y="5042826"/>
              <a:ext cx="33192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그룹 137"/>
            <p:cNvGrpSpPr/>
            <p:nvPr/>
          </p:nvGrpSpPr>
          <p:grpSpPr>
            <a:xfrm>
              <a:off x="660434" y="5123382"/>
              <a:ext cx="2810899" cy="337617"/>
              <a:chOff x="660434" y="5123382"/>
              <a:chExt cx="2543121" cy="337617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660434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3" name="직선 연결선 202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그룹 147"/>
              <p:cNvGrpSpPr/>
              <p:nvPr/>
            </p:nvGrpSpPr>
            <p:grpSpPr>
              <a:xfrm>
                <a:off x="1317196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99" name="직사각형 198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0" name="직선 연결선 199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그룹 148"/>
              <p:cNvGrpSpPr/>
              <p:nvPr/>
            </p:nvGrpSpPr>
            <p:grpSpPr>
              <a:xfrm>
                <a:off x="1963323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96" name="직사각형 195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97" name="직선 연결선 196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그룹 149"/>
              <p:cNvGrpSpPr/>
              <p:nvPr/>
            </p:nvGrpSpPr>
            <p:grpSpPr>
              <a:xfrm>
                <a:off x="2619537" y="5123382"/>
                <a:ext cx="584018" cy="337617"/>
                <a:chOff x="530631" y="5123382"/>
                <a:chExt cx="584018" cy="337617"/>
              </a:xfrm>
            </p:grpSpPr>
            <p:sp>
              <p:nvSpPr>
                <p:cNvPr id="151" name="직사각형 150"/>
                <p:cNvSpPr/>
                <p:nvPr/>
              </p:nvSpPr>
              <p:spPr>
                <a:xfrm>
                  <a:off x="530631" y="5123382"/>
                  <a:ext cx="570036" cy="33761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530631" y="5123382"/>
                  <a:ext cx="570036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>
                <a:xfrm flipH="1">
                  <a:off x="530631" y="5123382"/>
                  <a:ext cx="584018" cy="33761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9" name="TextBox 138"/>
            <p:cNvSpPr txBox="1"/>
            <p:nvPr/>
          </p:nvSpPr>
          <p:spPr>
            <a:xfrm>
              <a:off x="424425" y="5164666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74500" y="5157855"/>
              <a:ext cx="261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05" name="타원 204"/>
          <p:cNvSpPr/>
          <p:nvPr/>
        </p:nvSpPr>
        <p:spPr>
          <a:xfrm>
            <a:off x="7251922" y="3180363"/>
            <a:ext cx="159603" cy="14242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873" y="3325802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8802602" y="2318139"/>
            <a:ext cx="974483" cy="740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계   획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42.2%</a:t>
            </a:r>
          </a:p>
          <a:p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실   적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23%</a:t>
            </a:r>
          </a:p>
          <a:p>
            <a:r>
              <a:rPr lang="ko-KR" altLang="en-US" sz="800" dirty="0" err="1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공정률</a:t>
            </a:r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&gt; 30%</a:t>
            </a:r>
            <a:endParaRPr lang="ko-KR" altLang="en-US" sz="800" dirty="0" smtClean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207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36" y="2342237"/>
            <a:ext cx="1398802" cy="7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1" name="그룹 210"/>
          <p:cNvGrpSpPr/>
          <p:nvPr/>
        </p:nvGrpSpPr>
        <p:grpSpPr>
          <a:xfrm>
            <a:off x="7254455" y="2320414"/>
            <a:ext cx="1499692" cy="760030"/>
            <a:chOff x="10891316" y="1562223"/>
            <a:chExt cx="1787100" cy="1323975"/>
          </a:xfrm>
        </p:grpSpPr>
        <p:sp>
          <p:nvSpPr>
            <p:cNvPr id="212" name="직사각형 211"/>
            <p:cNvSpPr/>
            <p:nvPr/>
          </p:nvSpPr>
          <p:spPr>
            <a:xfrm>
              <a:off x="11405455" y="2078817"/>
              <a:ext cx="720080" cy="2205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14" name="직선 연결선 213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직사각형 220"/>
          <p:cNvSpPr/>
          <p:nvPr/>
        </p:nvSpPr>
        <p:spPr>
          <a:xfrm>
            <a:off x="9825266" y="2318139"/>
            <a:ext cx="525505" cy="740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D-DAY</a:t>
            </a:r>
          </a:p>
          <a:p>
            <a:endParaRPr lang="en-US" altLang="ko-KR" sz="800" dirty="0">
              <a:solidFill>
                <a:schemeClr val="tx1"/>
              </a:solidFill>
              <a:latin typeface="+mj-lt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-454</a:t>
            </a:r>
            <a:r>
              <a:rPr lang="ko-KR" altLang="en-US" sz="800" dirty="0" smtClean="0">
                <a:solidFill>
                  <a:schemeClr val="tx1"/>
                </a:solidFill>
                <a:latin typeface="+mj-lt"/>
                <a:ea typeface="나눔고딕" panose="020D0604000000000000" pitchFamily="50" charset="-127"/>
              </a:rPr>
              <a:t>일</a:t>
            </a:r>
          </a:p>
        </p:txBody>
      </p:sp>
      <p:grpSp>
        <p:nvGrpSpPr>
          <p:cNvPr id="231" name="그룹 230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232" name="그룹 231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37" name="직사각형 23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8" name="직선 연결선 23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그룹 232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34" name="직사각형 23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5" name="직선 연결선 23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0" name="TextBox 239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</p:spTree>
    <p:extLst>
      <p:ext uri="{BB962C8B-B14F-4D97-AF65-F5344CB8AC3E}">
        <p14:creationId xmlns:p14="http://schemas.microsoft.com/office/powerpoint/2010/main" val="1325130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</a:p>
        </p:txBody>
      </p:sp>
    </p:spTree>
    <p:extLst>
      <p:ext uri="{BB962C8B-B14F-4D97-AF65-F5344CB8AC3E}">
        <p14:creationId xmlns:p14="http://schemas.microsoft.com/office/powerpoint/2010/main" val="1586574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85366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분야별 시정 선택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시정데이터 상세 화면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57324"/>
            <a:chOff x="2150301" y="3741993"/>
            <a:chExt cx="1493756" cy="188492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4149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451706" y="1824583"/>
            <a:ext cx="1358043" cy="346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5774" y="2990976"/>
            <a:ext cx="866775" cy="23049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60378" y="299097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4685860" y="2983981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8917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초기페이지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9343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키워드 터치 시 해당 키워드에 따른 시정데이터</a:t>
                      </a:r>
                      <a:r>
                        <a:rPr lang="ko-KR" altLang="en-US" sz="900" baseline="0" dirty="0" smtClean="0"/>
                        <a:t>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터치 후 텍스트 입력 후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음성검색 터치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기술검토중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마이크가 실행되고 음성명령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 선택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선택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지표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1003" y="3743326"/>
            <a:ext cx="1493756" cy="1427952"/>
            <a:chOff x="2150301" y="3741993"/>
            <a:chExt cx="1493756" cy="1846933"/>
          </a:xfrm>
        </p:grpSpPr>
        <p:sp>
          <p:nvSpPr>
            <p:cNvPr id="152" name="직사각형 151"/>
            <p:cNvSpPr/>
            <p:nvPr/>
          </p:nvSpPr>
          <p:spPr>
            <a:xfrm>
              <a:off x="2150301" y="3741993"/>
              <a:ext cx="1493756" cy="10762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키워드</a:t>
              </a: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150301" y="4915231"/>
              <a:ext cx="1028700" cy="28541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179001" y="4915231"/>
              <a:ext cx="465056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검색</a:t>
              </a: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152673" y="5303507"/>
              <a:ext cx="1491384" cy="285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음성검색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목록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79958" y="2129060"/>
            <a:ext cx="9801554" cy="3180379"/>
            <a:chOff x="579958" y="1866900"/>
            <a:chExt cx="9801554" cy="3754004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30" y="5497292"/>
              <a:ext cx="227182" cy="12361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3827983" y="3743325"/>
              <a:ext cx="6432050" cy="1714499"/>
              <a:chOff x="3827983" y="3852639"/>
              <a:chExt cx="6432050" cy="146768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3827983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9" name="직선 연결선 12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25" name="직사각형 12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6" name="직선 연결선 12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그룹 132"/>
              <p:cNvGrpSpPr/>
              <p:nvPr/>
            </p:nvGrpSpPr>
            <p:grpSpPr>
              <a:xfrm>
                <a:off x="7172866" y="3852639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34" name="그룹 133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0" name="직선 연결선 13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직선 연결선 14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37" name="직선 연결선 136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직선 연결선 13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" name="그룹 8"/>
            <p:cNvGrpSpPr/>
            <p:nvPr/>
          </p:nvGrpSpPr>
          <p:grpSpPr>
            <a:xfrm>
              <a:off x="579958" y="1866900"/>
              <a:ext cx="9680075" cy="1657350"/>
              <a:chOff x="579958" y="2056562"/>
              <a:chExt cx="9680075" cy="1467688"/>
            </a:xfrm>
          </p:grpSpPr>
          <p:grpSp>
            <p:nvGrpSpPr>
              <p:cNvPr id="100" name="그룹 99"/>
              <p:cNvGrpSpPr/>
              <p:nvPr/>
            </p:nvGrpSpPr>
            <p:grpSpPr>
              <a:xfrm>
                <a:off x="579958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8" name="직선 연결선 107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04" name="직선 연결선 10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0" name="그룹 109"/>
              <p:cNvGrpSpPr/>
              <p:nvPr/>
            </p:nvGrpSpPr>
            <p:grpSpPr>
              <a:xfrm>
                <a:off x="7172866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11" name="그룹 110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9" name="직사각형 118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20" name="직선 연결선 119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그룹 111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2" name="그룹 141"/>
              <p:cNvGrpSpPr/>
              <p:nvPr/>
            </p:nvGrpSpPr>
            <p:grpSpPr>
              <a:xfrm>
                <a:off x="3827983" y="2056562"/>
                <a:ext cx="3087167" cy="1467688"/>
                <a:chOff x="3885133" y="2066087"/>
                <a:chExt cx="3434383" cy="1467688"/>
              </a:xfrm>
            </p:grpSpPr>
            <p:grpSp>
              <p:nvGrpSpPr>
                <p:cNvPr id="143" name="그룹 142"/>
                <p:cNvGrpSpPr/>
                <p:nvPr/>
              </p:nvGrpSpPr>
              <p:grpSpPr>
                <a:xfrm>
                  <a:off x="3885133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8" name="직사각형 147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9" name="직선 연결선 148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직선 연결선 149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" name="그룹 143"/>
                <p:cNvGrpSpPr/>
                <p:nvPr/>
              </p:nvGrpSpPr>
              <p:grpSpPr>
                <a:xfrm>
                  <a:off x="5634732" y="2066087"/>
                  <a:ext cx="1684784" cy="1467688"/>
                  <a:chOff x="3885133" y="2066087"/>
                  <a:chExt cx="1684784" cy="1467688"/>
                </a:xfrm>
              </p:grpSpPr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885133" y="2066087"/>
                    <a:ext cx="1684784" cy="146768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40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cxnSp>
                <p:nvCxnSpPr>
                  <p:cNvPr id="146" name="직선 연결선 145"/>
                  <p:cNvCxnSpPr/>
                  <p:nvPr/>
                </p:nvCxnSpPr>
                <p:spPr>
                  <a:xfrm flipH="1"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>
                    <a:off x="3885133" y="2066087"/>
                    <a:ext cx="1684784" cy="146768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" name="TextBox 2"/>
            <p:cNvSpPr txBox="1"/>
            <p:nvPr/>
          </p:nvSpPr>
          <p:spPr>
            <a:xfrm>
              <a:off x="100872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533687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4915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77874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597308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091116" y="2545720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194915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77874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7597308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9091116" y="4431297"/>
              <a:ext cx="6655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시정데이터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84" name="직사각형 83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8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91" name="그룹 90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76" name="직사각형 175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6" name="그룹 9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7" name="그룹 96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8" name="그룹 15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9" name="직사각형 15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98" name="그룹 97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99" name="그룹 9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6" name="타원 15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79" name="직선 연결선 178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152673" y="3743326"/>
            <a:ext cx="1495402" cy="145732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록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6" name="Picture 4" descr="C:\Users\kimsy\Desktop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66" y="2968886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타원 181"/>
          <p:cNvSpPr/>
          <p:nvPr/>
        </p:nvSpPr>
        <p:spPr>
          <a:xfrm>
            <a:off x="1903428" y="3695826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1327267" y="4691667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1541870" y="5118918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77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4835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사업개요 및 설명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필수입력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사업명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사업기간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사업내용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추진일정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담당부서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선택입력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추진경위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관련자료 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유관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해당 사업의 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정보소통광장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SNS, 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918172"/>
              </p:ext>
            </p:extLst>
          </p:nvPr>
        </p:nvGraphicFramePr>
        <p:xfrm>
          <a:off x="460179" y="2543797"/>
          <a:ext cx="3302025" cy="27902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12139"/>
                <a:gridCol w="2689886"/>
              </a:tblGrid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2017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D-DAY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364</a:t>
                      </a:r>
                      <a:r>
                        <a:rPr lang="ko-KR" altLang="en-US" sz="700" baseline="0" dirty="0" smtClean="0"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107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○위     치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종로구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1,2,3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일원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모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830,130㎡(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 남측 제외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2014.5.7 ~ 2017.12.31(4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년간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사업내용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생활환경개선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기초생활인프라 확충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공동체활성화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골목경제 살리기 등</a:t>
                      </a:r>
                    </a:p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총사업비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20,000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국비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10,000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백만원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매칭펀드방식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06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추진경위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 1.13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 선도지역 공모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5. 7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도시재생선도지역 지정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국토교통부고시 제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2014-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 7.29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창신숭인 도시재생지원센터 개소</a:t>
                      </a:r>
                    </a:p>
                    <a:p>
                      <a:pPr latinLnBrk="1"/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ʼ14.10.31 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투융자 심사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 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적정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○ʼ14.11.12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승인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국토교통부</a:t>
                      </a:r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○ʼ15. 2.26 : </a:t>
                      </a:r>
                      <a:r>
                        <a:rPr lang="ko-KR" altLang="en-US" sz="6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활성화계획</a:t>
                      </a:r>
                      <a:r>
                        <a:rPr lang="ko-KR" altLang="en-US" sz="6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고시</a:t>
                      </a:r>
                      <a:endParaRPr lang="ko-KR" altLang="en-US" sz="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29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사업효과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한양도성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안양암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 역사문화자원이 풍부하고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도심 의류봉제 산업 쇠퇴 및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뉴타운에서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해제된 창신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숭인 지역에 대한 도시재생사업 추진으로 지역경제 활성화 및 주민들의 생활 여건 개선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6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관련자료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사업계획서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en-US" altLang="ko-KR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hwp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8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/>
                        <a:t>도시재생본부 주거재생과</a:t>
                      </a:r>
                    </a:p>
                    <a:p>
                      <a:r>
                        <a:rPr lang="ko-KR" altLang="en-US" sz="700" dirty="0" smtClean="0"/>
                        <a:t>국승열</a:t>
                      </a:r>
                      <a:r>
                        <a:rPr lang="en-US" altLang="ko-KR" sz="700" dirty="0" smtClean="0"/>
                        <a:t>(2133-7155)</a:t>
                      </a:r>
                      <a:r>
                        <a:rPr lang="ko-KR" altLang="en-US" sz="700" dirty="0" smtClean="0"/>
                        <a:t>김재겸</a:t>
                      </a:r>
                      <a:r>
                        <a:rPr lang="en-US" altLang="ko-KR" sz="700" dirty="0" smtClean="0"/>
                        <a:t>(2133-7169)</a:t>
                      </a:r>
                      <a:r>
                        <a:rPr lang="ko-KR" altLang="en-US" sz="700" dirty="0" smtClean="0"/>
                        <a:t>소석영</a:t>
                      </a:r>
                      <a:r>
                        <a:rPr lang="en-US" altLang="ko-KR" sz="700" dirty="0" smtClean="0"/>
                        <a:t>(2133-7171)</a:t>
                      </a:r>
                      <a:endParaRPr lang="ko-KR" altLang="en-US" sz="700" dirty="0" smtClean="0"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241" y="5155846"/>
            <a:ext cx="227182" cy="1236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있는 시정의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1300" y="2010837"/>
            <a:ext cx="3311550" cy="532959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연관 데이터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652480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3483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1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1,000</a:t>
            </a: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개소 확충</a:t>
            </a:r>
            <a:endParaRPr lang="ko-KR" altLang="en-US" sz="10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4556" y="2210159"/>
            <a:ext cx="327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지역별 보육수요를 고려한 균형배치로 보육의 공공성 강화하고 기부채납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민관연대 등 </a:t>
            </a:r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비용절감형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추진으로 재원부담 최소화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7178691" y="3951022"/>
            <a:ext cx="3087167" cy="1307869"/>
            <a:chOff x="3885133" y="2066087"/>
            <a:chExt cx="3434383" cy="1467688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46" name="직사각형 14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그룹 130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44" name="직선 연결선 14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TextBox 148"/>
          <p:cNvSpPr txBox="1"/>
          <p:nvPr/>
        </p:nvSpPr>
        <p:spPr>
          <a:xfrm>
            <a:off x="7477477" y="4262973"/>
            <a:ext cx="98616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</a:p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정보소통광장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내손안의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109197" y="4422863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7"/>
          <a:stretch/>
        </p:blipFill>
        <p:spPr bwMode="auto">
          <a:xfrm>
            <a:off x="3784592" y="2201378"/>
            <a:ext cx="3273431" cy="143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11432" y="2858302"/>
            <a:ext cx="1512169" cy="2272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국공립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어린이집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설치위치 정보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130384" y="2225260"/>
            <a:ext cx="3224411" cy="1411809"/>
            <a:chOff x="11539388" y="3924384"/>
            <a:chExt cx="3224411" cy="1411809"/>
          </a:xfrm>
        </p:grpSpPr>
        <p:pic>
          <p:nvPicPr>
            <p:cNvPr id="154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1450" y="3962400"/>
              <a:ext cx="166687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" name="그룹 154"/>
            <p:cNvGrpSpPr/>
            <p:nvPr/>
          </p:nvGrpSpPr>
          <p:grpSpPr>
            <a:xfrm>
              <a:off x="11539388" y="3924384"/>
              <a:ext cx="3224411" cy="1411809"/>
              <a:chOff x="7128941" y="3905373"/>
              <a:chExt cx="3224411" cy="1411809"/>
            </a:xfrm>
          </p:grpSpPr>
          <p:pic>
            <p:nvPicPr>
              <p:cNvPr id="156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1414" y="5177482"/>
                <a:ext cx="261938" cy="13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57" name="그룹 156"/>
              <p:cNvGrpSpPr/>
              <p:nvPr/>
            </p:nvGrpSpPr>
            <p:grpSpPr>
              <a:xfrm>
                <a:off x="8993403" y="3924385"/>
                <a:ext cx="1325042" cy="1224887"/>
                <a:chOff x="8993403" y="3924384"/>
                <a:chExt cx="1325042" cy="1116210"/>
              </a:xfrm>
            </p:grpSpPr>
            <p:sp>
              <p:nvSpPr>
                <p:cNvPr id="163" name="직사각형 162"/>
                <p:cNvSpPr/>
                <p:nvPr/>
              </p:nvSpPr>
              <p:spPr>
                <a:xfrm>
                  <a:off x="8993403" y="3924384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주거지재생 추진현황</a:t>
                  </a: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8993403" y="4164805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도심재생사업 추진현황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>
                  <a:off x="8993403" y="4388727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성곽마을 예산집행 현황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8993403" y="4624232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 smtClean="0">
                      <a:solidFill>
                        <a:schemeClr val="tx1"/>
                      </a:solidFill>
                      <a:latin typeface="+mj-lt"/>
                      <a:ea typeface="나눔고딕" panose="020D0604000000000000" pitchFamily="50" charset="-127"/>
                    </a:rPr>
                    <a:t>연관 데이터</a:t>
                  </a:r>
                  <a:endPara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>
                  <a:off x="8993403" y="4850179"/>
                  <a:ext cx="1325042" cy="1904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85725" indent="-85725">
                    <a:buFont typeface="Arial" panose="020B0604020202020204" pitchFamily="34" charset="0"/>
                    <a:buChar char="•"/>
                  </a:pPr>
                  <a:r>
                    <a:rPr lang="ko-KR" altLang="en-US" sz="800" dirty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연관 </a:t>
                  </a:r>
                  <a:r>
                    <a:rPr lang="ko-KR" altLang="en-US" sz="800" dirty="0" smtClean="0">
                      <a:solidFill>
                        <a:schemeClr val="tx1"/>
                      </a:solidFill>
                      <a:ea typeface="나눔고딕" panose="020D0604000000000000" pitchFamily="50" charset="-127"/>
                    </a:rPr>
                    <a:t>데이터</a:t>
                  </a:r>
                  <a:endParaRPr lang="ko-KR" altLang="en-US" sz="800" dirty="0">
                    <a:solidFill>
                      <a:schemeClr val="tx1"/>
                    </a:solidFill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58" name="그룹 157"/>
              <p:cNvGrpSpPr/>
              <p:nvPr/>
            </p:nvGrpSpPr>
            <p:grpSpPr>
              <a:xfrm>
                <a:off x="7128941" y="3905373"/>
                <a:ext cx="1787100" cy="1323975"/>
                <a:chOff x="10891316" y="1562223"/>
                <a:chExt cx="1787100" cy="1323975"/>
              </a:xfrm>
            </p:grpSpPr>
            <p:sp>
              <p:nvSpPr>
                <p:cNvPr id="159" name="직사각형 158"/>
                <p:cNvSpPr/>
                <p:nvPr/>
              </p:nvSpPr>
              <p:spPr>
                <a:xfrm>
                  <a:off x="11405455" y="2078817"/>
                  <a:ext cx="720080" cy="22057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000"/>
                    </a:lnSpc>
                  </a:pPr>
                  <a:r>
                    <a:rPr lang="ko-KR" altLang="en-US" sz="80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시각화 지표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>
                  <a:off x="10891316" y="1562223"/>
                  <a:ext cx="1787100" cy="1323975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161" name="직선 연결선 160"/>
                <p:cNvCxnSpPr/>
                <p:nvPr/>
              </p:nvCxnSpPr>
              <p:spPr>
                <a:xfrm>
                  <a:off x="10891316" y="1580330"/>
                  <a:ext cx="1748359" cy="125812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/>
                <p:cNvCxnSpPr/>
                <p:nvPr/>
              </p:nvCxnSpPr>
              <p:spPr>
                <a:xfrm flipV="1">
                  <a:off x="10906904" y="1580330"/>
                  <a:ext cx="1732771" cy="130484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9" name="그룹 178"/>
          <p:cNvGrpSpPr/>
          <p:nvPr/>
        </p:nvGrpSpPr>
        <p:grpSpPr>
          <a:xfrm>
            <a:off x="3840646" y="3933949"/>
            <a:ext cx="1536091" cy="1283704"/>
            <a:chOff x="10891316" y="1562223"/>
            <a:chExt cx="1787100" cy="1323975"/>
          </a:xfrm>
        </p:grpSpPr>
        <p:pic>
          <p:nvPicPr>
            <p:cNvPr id="180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직사각형 180"/>
            <p:cNvSpPr/>
            <p:nvPr/>
          </p:nvSpPr>
          <p:spPr>
            <a:xfrm>
              <a:off x="11354327" y="2078817"/>
              <a:ext cx="95404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83" name="직선 연결선 182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그룹 189"/>
          <p:cNvGrpSpPr/>
          <p:nvPr/>
        </p:nvGrpSpPr>
        <p:grpSpPr>
          <a:xfrm>
            <a:off x="5465299" y="3933949"/>
            <a:ext cx="1536091" cy="1283704"/>
            <a:chOff x="10891316" y="1562223"/>
            <a:chExt cx="1787100" cy="1323975"/>
          </a:xfrm>
        </p:grpSpPr>
        <p:pic>
          <p:nvPicPr>
            <p:cNvPr id="191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6904" y="1580330"/>
              <a:ext cx="1755923" cy="130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직사각형 191"/>
            <p:cNvSpPr/>
            <p:nvPr/>
          </p:nvSpPr>
          <p:spPr>
            <a:xfrm>
              <a:off x="11359123" y="2078817"/>
              <a:ext cx="864354" cy="2274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지표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0891316" y="1562223"/>
              <a:ext cx="1787100" cy="1323975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94" name="직선 연결선 193"/>
            <p:cNvCxnSpPr/>
            <p:nvPr/>
          </p:nvCxnSpPr>
          <p:spPr>
            <a:xfrm>
              <a:off x="10891316" y="1580330"/>
              <a:ext cx="1748359" cy="1258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10906904" y="1580330"/>
              <a:ext cx="1732771" cy="13048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324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상세화면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(B)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59180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405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3384376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시정지표</a:t>
                      </a:r>
                      <a:r>
                        <a:rPr lang="ko-KR" altLang="en-US" sz="900" baseline="0" dirty="0" smtClean="0"/>
                        <a:t> 타이틀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시각화 데이터 분석에 따라 한 화면에 </a:t>
                      </a:r>
                      <a:r>
                        <a:rPr lang="en-US" altLang="ko-KR" sz="900" dirty="0" smtClean="0"/>
                        <a:t>1~4</a:t>
                      </a:r>
                      <a:r>
                        <a:rPr lang="ko-KR" altLang="en-US" sz="900" dirty="0" smtClean="0"/>
                        <a:t>개까지 지표 구성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추진현황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성과 등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시정데이터 선택 후 구성 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위치정보가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없는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일반행정의 시정지표 경우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93" name="직사각형 9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0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그룹 100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03" name="그룹 10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37" name="직사각형 136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04" name="그룹 10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8" name="그룹 107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32" name="그룹 13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34" name="직사각형 13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5" name="타원 13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7" name="직사각형 12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6" name="직사각형 12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0" name="그룹 10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0" name="그룹 11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2" name="직사각형 12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3" name="타원 12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24" name="직사각형 12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1" name="직사각형 12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11" name="그룹 110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12" name="그룹 111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14" name="직사각형 113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8" name="타원 11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19" name="직사각형 11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13" name="직사각형 112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06" name="직사각형 105"/>
          <p:cNvSpPr/>
          <p:nvPr/>
        </p:nvSpPr>
        <p:spPr>
          <a:xfrm>
            <a:off x="7057289" y="2019773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57289" y="3660308"/>
            <a:ext cx="3329971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41300" y="2010838"/>
            <a:ext cx="3311550" cy="183264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52802" y="2019773"/>
            <a:ext cx="3304487" cy="17432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752850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</a:p>
        </p:txBody>
      </p:sp>
      <p:sp>
        <p:nvSpPr>
          <p:cNvPr id="63" name="타원 62"/>
          <p:cNvSpPr/>
          <p:nvPr/>
        </p:nvSpPr>
        <p:spPr>
          <a:xfrm>
            <a:off x="397535" y="1981114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2480" y="2034832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970781" y="2053911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70781" y="3677703"/>
            <a:ext cx="159603" cy="13953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14556" y="2014919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민원처리 현황</a:t>
            </a:r>
          </a:p>
        </p:txBody>
      </p:sp>
      <p:cxnSp>
        <p:nvCxnSpPr>
          <p:cNvPr id="140" name="직선 연결선 139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427842" y="3660309"/>
            <a:ext cx="3304439" cy="173273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서브타이틀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530240" y="2246047"/>
            <a:ext cx="3122239" cy="1307869"/>
            <a:chOff x="3885133" y="2066087"/>
            <a:chExt cx="1684784" cy="1467688"/>
          </a:xfrm>
        </p:grpSpPr>
        <p:sp>
          <p:nvSpPr>
            <p:cNvPr id="162" name="직사각형 161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/>
          <p:cNvGrpSpPr/>
          <p:nvPr/>
        </p:nvGrpSpPr>
        <p:grpSpPr>
          <a:xfrm>
            <a:off x="530240" y="3938205"/>
            <a:ext cx="3122239" cy="1307869"/>
            <a:chOff x="3885133" y="2066087"/>
            <a:chExt cx="1684784" cy="1467688"/>
          </a:xfrm>
        </p:grpSpPr>
        <p:sp>
          <p:nvSpPr>
            <p:cNvPr id="166" name="직사각형 165"/>
            <p:cNvSpPr/>
            <p:nvPr/>
          </p:nvSpPr>
          <p:spPr>
            <a:xfrm>
              <a:off x="3885133" y="2066087"/>
              <a:ext cx="1684784" cy="14676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67" name="직선 연결선 166"/>
            <p:cNvCxnSpPr/>
            <p:nvPr/>
          </p:nvCxnSpPr>
          <p:spPr>
            <a:xfrm flipH="1"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>
            <a:xfrm>
              <a:off x="3885133" y="2066087"/>
              <a:ext cx="1684784" cy="1467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그룹 168"/>
          <p:cNvGrpSpPr/>
          <p:nvPr/>
        </p:nvGrpSpPr>
        <p:grpSpPr>
          <a:xfrm>
            <a:off x="3860074" y="2275164"/>
            <a:ext cx="3087167" cy="1307869"/>
            <a:chOff x="3885133" y="2066087"/>
            <a:chExt cx="3434383" cy="1467688"/>
          </a:xfrm>
        </p:grpSpPr>
        <p:grpSp>
          <p:nvGrpSpPr>
            <p:cNvPr id="170" name="그룹 169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7" name="직선 연결선 17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그룹 171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73" name="직사각형 17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74" name="직선 연결선 17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그룹 187"/>
          <p:cNvGrpSpPr/>
          <p:nvPr/>
        </p:nvGrpSpPr>
        <p:grpSpPr>
          <a:xfrm>
            <a:off x="3841098" y="3938204"/>
            <a:ext cx="3087167" cy="1307869"/>
            <a:chOff x="3885133" y="2066087"/>
            <a:chExt cx="3434383" cy="1467688"/>
          </a:xfrm>
        </p:grpSpPr>
        <p:grpSp>
          <p:nvGrpSpPr>
            <p:cNvPr id="189" name="그룹 188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5" name="직선 연결선 19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그룹 189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191" name="직사각형 19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92" name="직선 연결선 19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755" y="3528997"/>
            <a:ext cx="227182" cy="108072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76434" y="2700511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부서별 민원처리현황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1576434" y="4461553"/>
            <a:ext cx="1033962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민원형태별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접수현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193824" y="2256114"/>
            <a:ext cx="3087167" cy="1296711"/>
            <a:chOff x="7193824" y="2256114"/>
            <a:chExt cx="3087167" cy="1026635"/>
          </a:xfrm>
        </p:grpSpPr>
        <p:grpSp>
          <p:nvGrpSpPr>
            <p:cNvPr id="199" name="그룹 198"/>
            <p:cNvGrpSpPr/>
            <p:nvPr/>
          </p:nvGrpSpPr>
          <p:grpSpPr>
            <a:xfrm>
              <a:off x="7193824" y="2256114"/>
              <a:ext cx="3087167" cy="444397"/>
              <a:chOff x="3885133" y="2066087"/>
              <a:chExt cx="3434383" cy="1467688"/>
            </a:xfrm>
          </p:grpSpPr>
          <p:grpSp>
            <p:nvGrpSpPr>
              <p:cNvPr id="200" name="그룹 199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5" name="직사각형 204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6" name="직선 연결선 205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그룹 200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02" name="직사각형 201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03" name="직선 연결선 202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그룹 207"/>
            <p:cNvGrpSpPr/>
            <p:nvPr/>
          </p:nvGrpSpPr>
          <p:grpSpPr>
            <a:xfrm>
              <a:off x="7193824" y="2838352"/>
              <a:ext cx="3087167" cy="444397"/>
              <a:chOff x="3885133" y="2066087"/>
              <a:chExt cx="3434383" cy="1467688"/>
            </a:xfrm>
          </p:grpSpPr>
          <p:grpSp>
            <p:nvGrpSpPr>
              <p:cNvPr id="209" name="그룹 208"/>
              <p:cNvGrpSpPr/>
              <p:nvPr/>
            </p:nvGrpSpPr>
            <p:grpSpPr>
              <a:xfrm>
                <a:off x="3885133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5" name="직선 연결선 214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직선 연결선 215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그룹 209"/>
              <p:cNvGrpSpPr/>
              <p:nvPr/>
            </p:nvGrpSpPr>
            <p:grpSpPr>
              <a:xfrm>
                <a:off x="5634732" y="2066087"/>
                <a:ext cx="1684784" cy="1467688"/>
                <a:chOff x="3885133" y="2066087"/>
                <a:chExt cx="1684784" cy="1467688"/>
              </a:xfrm>
            </p:grpSpPr>
            <p:sp>
              <p:nvSpPr>
                <p:cNvPr id="211" name="직사각형 210"/>
                <p:cNvSpPr/>
                <p:nvPr/>
              </p:nvSpPr>
              <p:spPr>
                <a:xfrm>
                  <a:off x="3885133" y="2066087"/>
                  <a:ext cx="1684784" cy="14676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40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cxnSp>
              <p:nvCxnSpPr>
                <p:cNvPr id="212" name="직선 연결선 211"/>
                <p:cNvCxnSpPr/>
                <p:nvPr/>
              </p:nvCxnSpPr>
              <p:spPr>
                <a:xfrm flipH="1"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/>
                <p:nvPr/>
              </p:nvCxnSpPr>
              <p:spPr>
                <a:xfrm>
                  <a:off x="3885133" y="2066087"/>
                  <a:ext cx="1684784" cy="1467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직사각형 6"/>
          <p:cNvSpPr/>
          <p:nvPr/>
        </p:nvSpPr>
        <p:spPr>
          <a:xfrm>
            <a:off x="7551951" y="3919104"/>
            <a:ext cx="2340645" cy="124648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화면레이아웃 </a:t>
            </a:r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검토중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응답소민원현황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홈페이지방문자수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방문수</a:t>
            </a:r>
            <a:endParaRPr lang="en-US" altLang="ko-KR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인기검색어</a:t>
            </a:r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등</a:t>
            </a:r>
            <a:endParaRPr lang="en-US" altLang="ko-KR" sz="1000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020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99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9819" y="2200255"/>
            <a:ext cx="6537281" cy="161582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초기화면</a:t>
            </a:r>
            <a:r>
              <a:rPr kumimoji="1" lang="en-US" altLang="ko-KR" sz="1050" b="1" i="0" u="none" strike="noStrike" kern="1200" cap="none" spc="-3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···············································  </a:t>
            </a: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0320" marR="0" lvl="0" indent="0" algn="dist" defTabSz="1042988" rtl="0" eaLnBrk="1" fontAlgn="base" latinLnBrk="1" hangingPunct="1">
              <a:lnSpc>
                <a:spcPct val="100000"/>
              </a:lnSpc>
              <a:spcBef>
                <a:spcPts val="2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재난안전대응현황</a:t>
            </a:r>
            <a:r>
              <a:rPr kumimoji="1" lang="en-US" altLang="ko-KR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6P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12P</a:t>
            </a:r>
            <a:endParaRPr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dist">
              <a:defRPr/>
            </a:pPr>
            <a:r>
              <a:rPr lang="ko-KR" altLang="en-US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대기현황</a:t>
            </a:r>
            <a:r>
              <a:rPr lang="en-US" altLang="ko-KR" sz="105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수질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14P</a:t>
            </a:r>
          </a:p>
          <a:p>
            <a:pPr algn="dist">
              <a:defRPr/>
            </a:pPr>
            <a:r>
              <a:rPr lang="ko-KR" altLang="en-US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재정현황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15P</a:t>
            </a:r>
          </a:p>
          <a:p>
            <a:pPr lvl="0" algn="dist">
              <a:defRPr/>
            </a:pPr>
            <a:r>
              <a:rPr lang="ko-KR" altLang="en-US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물가정보</a:t>
            </a:r>
            <a:r>
              <a:rPr lang="en-US" altLang="ko-KR" sz="9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···············································   </a:t>
            </a:r>
            <a:r>
              <a:rPr lang="en-US" altLang="ko-KR" sz="8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16P</a:t>
            </a:r>
            <a:endParaRPr kumimoji="1" lang="en-US" altLang="ko-KR" sz="1050" b="1" i="0" u="none" strike="noStrike" kern="1200" cap="none" spc="-10" normalizeH="0" baseline="0" noProof="0" dirty="0" smtClean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67391" y="972319"/>
            <a:ext cx="7079709" cy="415498"/>
            <a:chOff x="1867391" y="1095424"/>
            <a:chExt cx="7079709" cy="415498"/>
          </a:xfrm>
        </p:grpSpPr>
        <p:sp>
          <p:nvSpPr>
            <p:cNvPr id="10" name="TextBox 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메뉴구조도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67391" y="1620391"/>
            <a:ext cx="7079709" cy="415498"/>
            <a:chOff x="1867391" y="1095424"/>
            <a:chExt cx="7079709" cy="415498"/>
          </a:xfrm>
        </p:grpSpPr>
        <p:sp>
          <p:nvSpPr>
            <p:cNvPr id="13" name="TextBox 1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err="1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실시간도시현황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5P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867391" y="4068663"/>
            <a:ext cx="7079709" cy="415498"/>
            <a:chOff x="1867391" y="1095424"/>
            <a:chExt cx="7079709" cy="415498"/>
          </a:xfrm>
        </p:grpSpPr>
        <p:sp>
          <p:nvSpPr>
            <p:cNvPr id="17" name="TextBox 16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주요사업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21P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867391" y="4572719"/>
            <a:ext cx="7079709" cy="415498"/>
            <a:chOff x="1867391" y="1095424"/>
            <a:chExt cx="7079709" cy="415498"/>
          </a:xfrm>
        </p:grpSpPr>
        <p:sp>
          <p:nvSpPr>
            <p:cNvPr id="20" name="TextBox 19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시정현황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27P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867391" y="5148783"/>
            <a:ext cx="7079709" cy="415498"/>
            <a:chOff x="1867391" y="1095424"/>
            <a:chExt cx="7079709" cy="415498"/>
          </a:xfrm>
        </p:grpSpPr>
        <p:sp>
          <p:nvSpPr>
            <p:cNvPr id="23" name="TextBox 22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여론동향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30P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67391" y="5868863"/>
            <a:ext cx="7079709" cy="415498"/>
            <a:chOff x="1867391" y="1095424"/>
            <a:chExt cx="7079709" cy="415498"/>
          </a:xfrm>
        </p:grpSpPr>
        <p:sp>
          <p:nvSpPr>
            <p:cNvPr id="26" name="TextBox 25"/>
            <p:cNvSpPr txBox="1"/>
            <p:nvPr/>
          </p:nvSpPr>
          <p:spPr>
            <a:xfrm>
              <a:off x="2034332" y="1095424"/>
              <a:ext cx="6912768" cy="4154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5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공통기능</a:t>
              </a:r>
              <a:r>
                <a:rPr kumimoji="1" lang="en-US" altLang="ko-KR" sz="14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·······················································  </a:t>
              </a:r>
              <a:r>
                <a:rPr kumimoji="1" lang="en-US" altLang="ko-KR" sz="12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35P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67391" y="1217281"/>
              <a:ext cx="220890" cy="220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4" tIns="45712" rIns="91424" bIns="45712" anchor="ctr"/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31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이슈모니터 상위 카테고리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시민대화방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시민 </a:t>
                      </a:r>
                      <a:r>
                        <a:rPr lang="ko-KR" altLang="en-US" sz="900" dirty="0" err="1" smtClean="0"/>
                        <a:t>참여형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Buzz / engagement / sentiment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err="1" smtClean="0"/>
                        <a:t>추이량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시각화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SNS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소통현황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응답소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민원관련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상위카테고리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언론기사</a:t>
                      </a:r>
                      <a:r>
                        <a:rPr lang="en-US" altLang="ko-KR" sz="900" dirty="0" smtClean="0"/>
                        <a:t>/SNS </a:t>
                      </a:r>
                      <a:r>
                        <a:rPr lang="ko-KR" altLang="en-US" sz="900" dirty="0" smtClean="0"/>
                        <a:t>등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카테고리별</a:t>
                      </a:r>
                      <a:r>
                        <a:rPr lang="ko-KR" altLang="en-US" sz="900" dirty="0" smtClean="0"/>
                        <a:t> 여론동향 데이터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천만상상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정책제안 데이터 출력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36385" y="2039668"/>
            <a:ext cx="9950875" cy="3203937"/>
            <a:chOff x="436385" y="1794600"/>
            <a:chExt cx="9950875" cy="3688608"/>
          </a:xfrm>
        </p:grpSpPr>
        <p:grpSp>
          <p:nvGrpSpPr>
            <p:cNvPr id="192" name="그룹 191"/>
            <p:cNvGrpSpPr/>
            <p:nvPr/>
          </p:nvGrpSpPr>
          <p:grpSpPr>
            <a:xfrm>
              <a:off x="1949434" y="3414049"/>
              <a:ext cx="1720456" cy="157758"/>
              <a:chOff x="2473824" y="3434926"/>
              <a:chExt cx="1138204" cy="157758"/>
            </a:xfrm>
          </p:grpSpPr>
          <p:sp>
            <p:nvSpPr>
              <p:cNvPr id="213" name="직사각형 212"/>
              <p:cNvSpPr/>
              <p:nvPr/>
            </p:nvSpPr>
            <p:spPr>
              <a:xfrm>
                <a:off x="3258468" y="34349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sentiment</a:t>
                </a:r>
                <a:endPara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>
                <a:off x="2826420" y="34349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engagement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>
                <a:off x="2473824" y="34349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buzz</a:t>
                </a:r>
                <a:endPara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512268" y="3714071"/>
              <a:ext cx="2981999" cy="561711"/>
              <a:chOff x="489357" y="3721691"/>
              <a:chExt cx="2981999" cy="561711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194" name="직선 연결선 193"/>
            <p:cNvCxnSpPr/>
            <p:nvPr/>
          </p:nvCxnSpPr>
          <p:spPr>
            <a:xfrm>
              <a:off x="524357" y="4361814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그룹 197"/>
            <p:cNvGrpSpPr/>
            <p:nvPr/>
          </p:nvGrpSpPr>
          <p:grpSpPr>
            <a:xfrm>
              <a:off x="3494267" y="3670482"/>
              <a:ext cx="287329" cy="1806398"/>
              <a:chOff x="9883204" y="3796068"/>
              <a:chExt cx="287329" cy="1987038"/>
            </a:xfrm>
          </p:grpSpPr>
          <p:sp>
            <p:nvSpPr>
              <p:cNvPr id="199" name="AutoShape 38"/>
              <p:cNvSpPr>
                <a:spLocks noChangeArrowheads="1"/>
              </p:cNvSpPr>
              <p:nvPr/>
            </p:nvSpPr>
            <p:spPr bwMode="auto">
              <a:xfrm>
                <a:off x="9952621" y="3835308"/>
                <a:ext cx="144000" cy="194779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9883204" y="3796068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01" name="그룹 200"/>
              <p:cNvGrpSpPr/>
              <p:nvPr/>
            </p:nvGrpSpPr>
            <p:grpSpPr>
              <a:xfrm>
                <a:off x="9883275" y="4020990"/>
                <a:ext cx="287258" cy="1762116"/>
                <a:chOff x="1113734" y="1284632"/>
                <a:chExt cx="287258" cy="1762116"/>
              </a:xfrm>
            </p:grpSpPr>
            <p:sp>
              <p:nvSpPr>
                <p:cNvPr id="202" name="TextBox 201"/>
                <p:cNvSpPr txBox="1"/>
                <p:nvPr/>
              </p:nvSpPr>
              <p:spPr>
                <a:xfrm>
                  <a:off x="1113734" y="2831304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03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284752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20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199010" y="1284632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</p:grpSp>
        <p:grpSp>
          <p:nvGrpSpPr>
            <p:cNvPr id="230" name="그룹 229"/>
            <p:cNvGrpSpPr/>
            <p:nvPr/>
          </p:nvGrpSpPr>
          <p:grpSpPr>
            <a:xfrm>
              <a:off x="512268" y="4455795"/>
              <a:ext cx="2981999" cy="561711"/>
              <a:chOff x="489357" y="3721691"/>
              <a:chExt cx="2981999" cy="561711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89357" y="3921715"/>
                <a:ext cx="2981999" cy="215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‘청년수당’ 형태의 지원책을 추진할 계획이어서 논란이 예상된다</a:t>
                </a:r>
                <a:r>
                  <a:rPr lang="en-US" altLang="ko-KR" sz="700" dirty="0"/>
                  <a:t>. </a:t>
                </a:r>
                <a:r>
                  <a:rPr lang="ko-KR" altLang="en-US" sz="700" dirty="0" smtClean="0"/>
                  <a:t>서울시는 </a:t>
                </a:r>
                <a:r>
                  <a:rPr lang="en-US" altLang="ko-KR" sz="700" dirty="0" smtClean="0"/>
                  <a:t>…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>
                <a:off x="489357" y="4140671"/>
                <a:ext cx="1441100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뉴스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2016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년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11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10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 </a:t>
                </a:r>
                <a:r>
                  <a:rPr lang="ko-KR" altLang="en-US" sz="700" dirty="0" err="1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댓글</a:t>
                </a: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174</a:t>
                </a:r>
              </a:p>
            </p:txBody>
          </p:sp>
        </p:grpSp>
        <p:cxnSp>
          <p:nvCxnSpPr>
            <p:cNvPr id="234" name="직선 연결선 233"/>
            <p:cNvCxnSpPr/>
            <p:nvPr/>
          </p:nvCxnSpPr>
          <p:spPr>
            <a:xfrm>
              <a:off x="524357" y="5132280"/>
              <a:ext cx="2887846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5" name="그룹 234"/>
            <p:cNvGrpSpPr/>
            <p:nvPr/>
          </p:nvGrpSpPr>
          <p:grpSpPr>
            <a:xfrm>
              <a:off x="512268" y="5175462"/>
              <a:ext cx="2981999" cy="307746"/>
              <a:chOff x="489357" y="3721691"/>
              <a:chExt cx="2981999" cy="307746"/>
            </a:xfrm>
          </p:grpSpPr>
          <p:sp>
            <p:nvSpPr>
              <p:cNvPr id="236" name="직사각형 235"/>
              <p:cNvSpPr/>
              <p:nvPr/>
            </p:nvSpPr>
            <p:spPr>
              <a:xfrm>
                <a:off x="489357" y="3721691"/>
                <a:ext cx="339837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연합뉴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스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>
                <a:off x="489357" y="3921715"/>
                <a:ext cx="2981999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700" dirty="0"/>
                  <a:t>수도권 지방자치단체들이 올해 보건복지부와 갈등을 빚었던 ‘청년수당</a:t>
                </a:r>
                <a:r>
                  <a:rPr lang="ko-KR" altLang="en-US" sz="700" dirty="0" smtClean="0"/>
                  <a:t>’</a:t>
                </a:r>
                <a:endParaRPr lang="en-US" altLang="ko-KR" sz="6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817214" y="2079906"/>
              <a:ext cx="3231163" cy="3401429"/>
              <a:chOff x="3817214" y="1801817"/>
              <a:chExt cx="3231163" cy="3401429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3817214" y="1839806"/>
                <a:ext cx="3183558" cy="157758"/>
                <a:chOff x="3817214" y="1839806"/>
                <a:chExt cx="3393829" cy="157758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5490237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3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4569021" y="1839806"/>
                  <a:ext cx="92121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>
                  <a:off x="3817214" y="1839806"/>
                  <a:ext cx="753863" cy="15775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1</a:t>
                  </a:r>
                  <a:endPara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6249021" y="1839806"/>
                  <a:ext cx="753863" cy="15775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Category </a:t>
                  </a:r>
                  <a:r>
                    <a:rPr lang="en-US" altLang="ko-KR" sz="600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4</a:t>
                  </a:r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>
                <a:xfrm>
                  <a:off x="7002884" y="1839806"/>
                  <a:ext cx="208159" cy="15775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39" name="그룹 238"/>
              <p:cNvGrpSpPr/>
              <p:nvPr/>
            </p:nvGrpSpPr>
            <p:grpSpPr>
              <a:xfrm>
                <a:off x="3917335" y="2096336"/>
                <a:ext cx="2797519" cy="561711"/>
                <a:chOff x="489357" y="3721691"/>
                <a:chExt cx="2797519" cy="561711"/>
              </a:xfrm>
            </p:grpSpPr>
            <p:sp>
              <p:nvSpPr>
                <p:cNvPr id="240" name="직사각형 23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>
                  <a:off x="489358" y="3921715"/>
                  <a:ext cx="2797518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3" name="직선 연결선 242"/>
              <p:cNvCxnSpPr/>
              <p:nvPr/>
            </p:nvCxnSpPr>
            <p:spPr>
              <a:xfrm>
                <a:off x="3929424" y="27440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" name="그룹 243"/>
              <p:cNvGrpSpPr/>
              <p:nvPr/>
            </p:nvGrpSpPr>
            <p:grpSpPr>
              <a:xfrm>
                <a:off x="3917335" y="2807536"/>
                <a:ext cx="2892073" cy="561711"/>
                <a:chOff x="489357" y="3721691"/>
                <a:chExt cx="2892073" cy="561711"/>
              </a:xfrm>
            </p:grpSpPr>
            <p:sp>
              <p:nvSpPr>
                <p:cNvPr id="245" name="직사각형 24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6" name="직사각형 245"/>
                <p:cNvSpPr/>
                <p:nvPr/>
              </p:nvSpPr>
              <p:spPr>
                <a:xfrm>
                  <a:off x="489358" y="3921715"/>
                  <a:ext cx="2892072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48" name="직선 연결선 247"/>
              <p:cNvCxnSpPr/>
              <p:nvPr/>
            </p:nvCxnSpPr>
            <p:spPr>
              <a:xfrm>
                <a:off x="3929424" y="3455279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4" name="그룹 253"/>
              <p:cNvGrpSpPr/>
              <p:nvPr/>
            </p:nvGrpSpPr>
            <p:grpSpPr>
              <a:xfrm>
                <a:off x="3917334" y="3492928"/>
                <a:ext cx="2797519" cy="561711"/>
                <a:chOff x="489357" y="3721691"/>
                <a:chExt cx="2797519" cy="561711"/>
              </a:xfrm>
            </p:grpSpPr>
            <p:sp>
              <p:nvSpPr>
                <p:cNvPr id="255" name="직사각형 25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58" name="직선 연결선 257"/>
              <p:cNvCxnSpPr/>
              <p:nvPr/>
            </p:nvCxnSpPr>
            <p:spPr>
              <a:xfrm>
                <a:off x="3929423" y="4140671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9" name="그룹 258"/>
              <p:cNvGrpSpPr/>
              <p:nvPr/>
            </p:nvGrpSpPr>
            <p:grpSpPr>
              <a:xfrm>
                <a:off x="3917334" y="4195661"/>
                <a:ext cx="2797519" cy="561711"/>
                <a:chOff x="489357" y="3721691"/>
                <a:chExt cx="2797519" cy="561711"/>
              </a:xfrm>
            </p:grpSpPr>
            <p:sp>
              <p:nvSpPr>
                <p:cNvPr id="260" name="직사각형 259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>
                <a:xfrm>
                  <a:off x="489357" y="3921715"/>
                  <a:ext cx="2797519" cy="21544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‘청년수당’ 형태의 지원책을 추진할 계획이어서 논란이 예상된다</a:t>
                  </a:r>
                  <a:r>
                    <a:rPr lang="en-US" altLang="ko-KR" sz="700" dirty="0"/>
                    <a:t>. </a:t>
                  </a:r>
                  <a:r>
                    <a:rPr lang="ko-KR" altLang="en-US" sz="700" dirty="0" smtClean="0"/>
                    <a:t>서울시는 </a:t>
                  </a:r>
                  <a:r>
                    <a:rPr lang="en-US" altLang="ko-KR" sz="700" dirty="0" smtClean="0"/>
                    <a:t>…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489357" y="4140671"/>
                  <a:ext cx="1441100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뉴스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2016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년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11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월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10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일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 </a:t>
                  </a:r>
                  <a:r>
                    <a:rPr lang="ko-KR" altLang="en-US" sz="700" dirty="0" err="1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댓글</a:t>
                  </a: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en-US" altLang="ko-KR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174</a:t>
                  </a:r>
                </a:p>
              </p:txBody>
            </p:sp>
          </p:grpSp>
          <p:cxnSp>
            <p:nvCxnSpPr>
              <p:cNvPr id="263" name="직선 연결선 262"/>
              <p:cNvCxnSpPr/>
              <p:nvPr/>
            </p:nvCxnSpPr>
            <p:spPr>
              <a:xfrm>
                <a:off x="3929423" y="4843404"/>
                <a:ext cx="288784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그룹 263"/>
              <p:cNvGrpSpPr/>
              <p:nvPr/>
            </p:nvGrpSpPr>
            <p:grpSpPr>
              <a:xfrm>
                <a:off x="3917334" y="4872994"/>
                <a:ext cx="2797519" cy="307746"/>
                <a:chOff x="489357" y="3721691"/>
                <a:chExt cx="2797519" cy="307746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489357" y="3721691"/>
                  <a:ext cx="339837" cy="142731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700" dirty="0" smtClean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연합뉴</a:t>
                  </a:r>
                  <a:r>
                    <a:rPr lang="ko-KR" altLang="en-US" sz="7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스</a:t>
                  </a:r>
                  <a:endParaRPr lang="en-US" altLang="ko-KR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489358" y="3921715"/>
                  <a:ext cx="2797518" cy="10772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ko-KR" altLang="en-US" sz="700" dirty="0"/>
                    <a:t>수도권 지방자치단체들이 올해 보건복지부와 갈등을 빚었던 </a:t>
                  </a:r>
                  <a:r>
                    <a:rPr lang="ko-KR" altLang="en-US" sz="700" dirty="0" smtClean="0"/>
                    <a:t>‘</a:t>
                  </a:r>
                  <a:endParaRPr lang="en-US" altLang="ko-KR" sz="6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0" name="AutoShape 38"/>
              <p:cNvSpPr>
                <a:spLocks noChangeArrowheads="1"/>
              </p:cNvSpPr>
              <p:nvPr/>
            </p:nvSpPr>
            <p:spPr bwMode="auto">
              <a:xfrm>
                <a:off x="6805510" y="2079906"/>
                <a:ext cx="144000" cy="311888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6736093" y="2044233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6736164" y="5007388"/>
                <a:ext cx="287258" cy="195858"/>
                <a:chOff x="6736164" y="3441897"/>
                <a:chExt cx="287258" cy="195858"/>
              </a:xfrm>
            </p:grpSpPr>
            <p:sp>
              <p:nvSpPr>
                <p:cNvPr id="273" name="TextBox 272"/>
                <p:cNvSpPr txBox="1"/>
                <p:nvPr/>
              </p:nvSpPr>
              <p:spPr>
                <a:xfrm>
                  <a:off x="6736164" y="3441897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274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6821440" y="3456646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cxnSp>
            <p:nvCxnSpPr>
              <p:cNvPr id="275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6821440" y="224870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28" name="직사각형 27"/>
              <p:cNvSpPr/>
              <p:nvPr/>
            </p:nvSpPr>
            <p:spPr>
              <a:xfrm>
                <a:off x="6761119" y="1801817"/>
                <a:ext cx="28725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</a:p>
            </p:txBody>
          </p:sp>
        </p:grpSp>
        <p:sp>
          <p:nvSpPr>
            <p:cNvPr id="277" name="직사각형 276"/>
            <p:cNvSpPr/>
            <p:nvPr/>
          </p:nvSpPr>
          <p:spPr>
            <a:xfrm>
              <a:off x="436385" y="1794600"/>
              <a:ext cx="331369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이슈모니터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505554" y="3414049"/>
              <a:ext cx="1138204" cy="157758"/>
              <a:chOff x="2473824" y="1847426"/>
              <a:chExt cx="1138204" cy="157758"/>
            </a:xfrm>
          </p:grpSpPr>
          <p:sp>
            <p:nvSpPr>
              <p:cNvPr id="216" name="직사각형 215"/>
              <p:cNvSpPr/>
              <p:nvPr/>
            </p:nvSpPr>
            <p:spPr>
              <a:xfrm>
                <a:off x="3258468" y="1847426"/>
                <a:ext cx="353560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한달</a:t>
                </a: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2826420" y="1847426"/>
                <a:ext cx="432047" cy="157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일주일</a:t>
                </a: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473824" y="1847426"/>
                <a:ext cx="353560" cy="15775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6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금일</a:t>
                </a:r>
              </a:p>
            </p:txBody>
          </p:sp>
        </p:grpSp>
        <p:sp>
          <p:nvSpPr>
            <p:cNvPr id="281" name="직사각형 280"/>
            <p:cNvSpPr/>
            <p:nvPr/>
          </p:nvSpPr>
          <p:spPr>
            <a:xfrm>
              <a:off x="505554" y="2320224"/>
              <a:ext cx="3160298" cy="102977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직선 연결선 282"/>
            <p:cNvCxnSpPr/>
            <p:nvPr/>
          </p:nvCxnSpPr>
          <p:spPr>
            <a:xfrm flipH="1">
              <a:off x="505554" y="2323961"/>
              <a:ext cx="3160298" cy="10202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직사각형 283"/>
            <p:cNvSpPr/>
            <p:nvPr/>
          </p:nvSpPr>
          <p:spPr>
            <a:xfrm>
              <a:off x="2366230" y="25464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지표설명 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buzz/engagement/sentiment 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량</a:t>
              </a: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509895" y="2096335"/>
              <a:ext cx="569283" cy="14273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</a:t>
              </a: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0877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백남기</a:t>
              </a:r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165924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송민순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2229475" y="2096335"/>
              <a:ext cx="569283" cy="1427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개헌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>
              <a:off x="2366230" y="4172002"/>
              <a:ext cx="1115293" cy="57741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청년수당 관련 </a:t>
              </a:r>
              <a:endPara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여런동향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2" name="타원 291"/>
            <p:cNvSpPr/>
            <p:nvPr/>
          </p:nvSpPr>
          <p:spPr>
            <a:xfrm>
              <a:off x="44415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3" name="타원 292"/>
            <p:cNvSpPr/>
            <p:nvPr/>
          </p:nvSpPr>
          <p:spPr>
            <a:xfrm>
              <a:off x="444151" y="23363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4" name="타원 293"/>
            <p:cNvSpPr/>
            <p:nvPr/>
          </p:nvSpPr>
          <p:spPr>
            <a:xfrm>
              <a:off x="444151" y="4589814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>
              <a:off x="3750818" y="1797734"/>
              <a:ext cx="3297559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3774091" y="2044233"/>
              <a:ext cx="159603" cy="159603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7096411" y="3798924"/>
              <a:ext cx="3290146" cy="1657969"/>
              <a:chOff x="7096411" y="1931603"/>
              <a:chExt cx="3290146" cy="165796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10099228" y="2288479"/>
                <a:ext cx="287329" cy="1289945"/>
                <a:chOff x="10048495" y="2092269"/>
                <a:chExt cx="287329" cy="3345783"/>
              </a:xfrm>
            </p:grpSpPr>
            <p:sp>
              <p:nvSpPr>
                <p:cNvPr id="303" name="AutoShape 38"/>
                <p:cNvSpPr>
                  <a:spLocks noChangeArrowheads="1"/>
                </p:cNvSpPr>
                <p:nvPr/>
              </p:nvSpPr>
              <p:spPr bwMode="auto">
                <a:xfrm>
                  <a:off x="10117912" y="2127941"/>
                  <a:ext cx="144000" cy="331011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wrap="none" lIns="0" tIns="0" rIns="36000" bIns="0"/>
                <a:lstStyle/>
                <a:p>
                  <a:pPr algn="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8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10048495" y="2092269"/>
                  <a:ext cx="287258" cy="195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▲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0048566" y="4973072"/>
                  <a:ext cx="287258" cy="1958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800" dirty="0" smtClean="0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rPr>
                    <a:t>▼</a:t>
                  </a:r>
                  <a:endParaRPr lang="ko-KR" altLang="en-US" sz="80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cxnSp>
              <p:nvCxnSpPr>
                <p:cNvPr id="306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2611795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  <p:cxnSp>
              <p:nvCxnSpPr>
                <p:cNvPr id="307" name="직선 연결선 245"/>
                <p:cNvCxnSpPr>
                  <a:cxnSpLocks noChangeShapeType="1"/>
                </p:cNvCxnSpPr>
                <p:nvPr/>
              </p:nvCxnSpPr>
              <p:spPr bwMode="auto">
                <a:xfrm>
                  <a:off x="10133842" y="5041158"/>
                  <a:ext cx="108000" cy="0"/>
                </a:xfrm>
                <a:prstGeom prst="line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</p:cxnSp>
          </p:grp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33298"/>
              <a:stretch/>
            </p:blipFill>
            <p:spPr bwMode="auto">
              <a:xfrm>
                <a:off x="7102865" y="1931603"/>
                <a:ext cx="2996434" cy="1657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" name="타원 108"/>
              <p:cNvSpPr/>
              <p:nvPr/>
            </p:nvSpPr>
            <p:spPr>
              <a:xfrm>
                <a:off x="7096411" y="204423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7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7057289" y="1798328"/>
              <a:ext cx="3329971" cy="1694602"/>
              <a:chOff x="7057289" y="3657481"/>
              <a:chExt cx="3329971" cy="1694602"/>
            </a:xfrm>
          </p:grpSpPr>
          <p:sp>
            <p:nvSpPr>
              <p:cNvPr id="298" name="직사각형 297"/>
              <p:cNvSpPr/>
              <p:nvPr/>
            </p:nvSpPr>
            <p:spPr>
              <a:xfrm>
                <a:off x="7057289" y="3657481"/>
                <a:ext cx="3329971" cy="199397"/>
              </a:xfrm>
              <a:prstGeom prst="rect">
                <a:avLst/>
              </a:prstGeom>
              <a:solidFill>
                <a:schemeClr val="bg1">
                  <a:lumMod val="85000"/>
                  <a:alpha val="69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80975" indent="-180975">
                  <a:lnSpc>
                    <a:spcPts val="1500"/>
                  </a:lnSpc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시민참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</a:t>
                </a:r>
              </a:p>
            </p:txBody>
          </p:sp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5"/>
              <a:stretch/>
            </p:blipFill>
            <p:spPr bwMode="auto">
              <a:xfrm>
                <a:off x="7197633" y="4231426"/>
                <a:ext cx="763285" cy="112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직사각형 120"/>
              <p:cNvSpPr/>
              <p:nvPr/>
            </p:nvSpPr>
            <p:spPr>
              <a:xfrm>
                <a:off x="7176212" y="3937751"/>
                <a:ext cx="509755" cy="14273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시민자유제안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9557462" y="3937751"/>
                <a:ext cx="339837" cy="16432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700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시민토</a:t>
                </a:r>
                <a:r>
                  <a:rPr lang="ko-KR" altLang="en-US" sz="7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론</a:t>
                </a:r>
                <a:endPara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3" name="직선 연결선 122"/>
              <p:cNvCxnSpPr/>
              <p:nvPr/>
            </p:nvCxnSpPr>
            <p:spPr>
              <a:xfrm>
                <a:off x="7176132" y="4167388"/>
                <a:ext cx="3081931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/>
              <p:cNvSpPr/>
              <p:nvPr/>
            </p:nvSpPr>
            <p:spPr>
              <a:xfrm>
                <a:off x="709641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5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9199531" y="3857793"/>
                <a:ext cx="159603" cy="159603"/>
              </a:xfrm>
              <a:prstGeom prst="ellipse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356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5"/>
              <a:stretch/>
            </p:blipFill>
            <p:spPr bwMode="auto">
              <a:xfrm>
                <a:off x="8020784" y="4231426"/>
                <a:ext cx="763285" cy="112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6" name="Picture 4" descr="C:\Users\kimsy\Desktop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9" y="3013882"/>
            <a:ext cx="323962" cy="13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735" r="36117" b="45990"/>
          <a:stretch/>
        </p:blipFill>
        <p:spPr bwMode="auto">
          <a:xfrm>
            <a:off x="8999501" y="2968403"/>
            <a:ext cx="1239074" cy="1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899734" y="249168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청년활동지원사업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어떻게 생각하세요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990189" y="2796334"/>
            <a:ext cx="907110" cy="1182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찬성</a:t>
            </a: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9811196" y="2796334"/>
            <a:ext cx="444536" cy="11828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반대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190" y="3217271"/>
            <a:ext cx="1266440" cy="21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315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13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자유제안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76013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sentiment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Buzz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Engagement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Sentiment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47" name="그룹 346"/>
          <p:cNvGrpSpPr/>
          <p:nvPr/>
        </p:nvGrpSpPr>
        <p:grpSpPr>
          <a:xfrm>
            <a:off x="518414" y="3701118"/>
            <a:ext cx="2981999" cy="487904"/>
            <a:chOff x="489357" y="3721691"/>
            <a:chExt cx="2981999" cy="561711"/>
          </a:xfrm>
        </p:grpSpPr>
        <p:sp>
          <p:nvSpPr>
            <p:cNvPr id="440" name="직사각형 439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48" name="직선 연결선 347"/>
          <p:cNvCxnSpPr/>
          <p:nvPr/>
        </p:nvCxnSpPr>
        <p:spPr>
          <a:xfrm>
            <a:off x="530503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그룹 348"/>
          <p:cNvGrpSpPr/>
          <p:nvPr/>
        </p:nvGrpSpPr>
        <p:grpSpPr>
          <a:xfrm>
            <a:off x="3500413" y="3663256"/>
            <a:ext cx="287329" cy="1569043"/>
            <a:chOff x="9883204" y="3796068"/>
            <a:chExt cx="287329" cy="1987038"/>
          </a:xfrm>
        </p:grpSpPr>
        <p:sp>
          <p:nvSpPr>
            <p:cNvPr id="43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36" name="그룹 43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37" name="TextBox 43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3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3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50" name="그룹 349"/>
          <p:cNvGrpSpPr/>
          <p:nvPr/>
        </p:nvGrpSpPr>
        <p:grpSpPr>
          <a:xfrm>
            <a:off x="518414" y="4345382"/>
            <a:ext cx="2981999" cy="487904"/>
            <a:chOff x="489357" y="3721691"/>
            <a:chExt cx="2981999" cy="561711"/>
          </a:xfrm>
        </p:grpSpPr>
        <p:sp>
          <p:nvSpPr>
            <p:cNvPr id="431" name="직사각형 43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351" name="직선 연결선 350"/>
          <p:cNvCxnSpPr/>
          <p:nvPr/>
        </p:nvCxnSpPr>
        <p:spPr>
          <a:xfrm>
            <a:off x="530503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/>
          <p:cNvGrpSpPr/>
          <p:nvPr/>
        </p:nvGrpSpPr>
        <p:grpSpPr>
          <a:xfrm>
            <a:off x="518414" y="4970487"/>
            <a:ext cx="2981999" cy="267309"/>
            <a:chOff x="489357" y="3721691"/>
            <a:chExt cx="2981999" cy="307746"/>
          </a:xfrm>
        </p:grpSpPr>
        <p:sp>
          <p:nvSpPr>
            <p:cNvPr id="429" name="직사각형 42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5" name="그룹 354"/>
          <p:cNvGrpSpPr/>
          <p:nvPr/>
        </p:nvGrpSpPr>
        <p:grpSpPr>
          <a:xfrm>
            <a:off x="511700" y="3440518"/>
            <a:ext cx="1138204" cy="137029"/>
            <a:chOff x="2473824" y="1847426"/>
            <a:chExt cx="1138204" cy="157758"/>
          </a:xfrm>
        </p:grpSpPr>
        <p:sp>
          <p:nvSpPr>
            <p:cNvPr id="390" name="직사각형 389"/>
            <p:cNvSpPr/>
            <p:nvPr/>
          </p:nvSpPr>
          <p:spPr>
            <a:xfrm>
              <a:off x="3258468" y="1847426"/>
              <a:ext cx="353560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한달</a:t>
              </a: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2826420" y="1847426"/>
              <a:ext cx="432047" cy="157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일주일</a:t>
              </a: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2473824" y="1847426"/>
              <a:ext cx="353560" cy="1577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금일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1700" y="2490418"/>
            <a:ext cx="3160298" cy="894463"/>
            <a:chOff x="511700" y="2490418"/>
            <a:chExt cx="3160298" cy="894463"/>
          </a:xfrm>
        </p:grpSpPr>
        <p:sp>
          <p:nvSpPr>
            <p:cNvPr id="356" name="직사각형 35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7" name="직선 연결선 35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직선 연결선 35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9" name="직사각형 358"/>
          <p:cNvSpPr/>
          <p:nvPr/>
        </p:nvSpPr>
        <p:spPr>
          <a:xfrm>
            <a:off x="2372376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buzz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360" name="직사각형 359"/>
          <p:cNvSpPr/>
          <p:nvPr/>
        </p:nvSpPr>
        <p:spPr>
          <a:xfrm>
            <a:off x="516041" y="2295947"/>
            <a:ext cx="569283" cy="1239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</a:t>
            </a:r>
          </a:p>
        </p:txBody>
      </p:sp>
      <p:sp>
        <p:nvSpPr>
          <p:cNvPr id="361" name="직사각형 360"/>
          <p:cNvSpPr/>
          <p:nvPr/>
        </p:nvSpPr>
        <p:spPr>
          <a:xfrm>
            <a:off x="10938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백남기</a:t>
            </a:r>
          </a:p>
        </p:txBody>
      </p:sp>
      <p:sp>
        <p:nvSpPr>
          <p:cNvPr id="362" name="직사각형 361"/>
          <p:cNvSpPr/>
          <p:nvPr/>
        </p:nvSpPr>
        <p:spPr>
          <a:xfrm>
            <a:off x="166539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송민순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2235621" y="2295947"/>
            <a:ext cx="569283" cy="123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개헌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2372376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46" name="그룹 445"/>
          <p:cNvGrpSpPr/>
          <p:nvPr/>
        </p:nvGrpSpPr>
        <p:grpSpPr>
          <a:xfrm>
            <a:off x="3825842" y="2490418"/>
            <a:ext cx="3160298" cy="894463"/>
            <a:chOff x="511700" y="2490418"/>
            <a:chExt cx="3160298" cy="894463"/>
          </a:xfrm>
        </p:grpSpPr>
        <p:sp>
          <p:nvSpPr>
            <p:cNvPr id="447" name="직사각형 446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48" name="직선 연결선 447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직선 연결선 448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0" name="그룹 449"/>
          <p:cNvGrpSpPr/>
          <p:nvPr/>
        </p:nvGrpSpPr>
        <p:grpSpPr>
          <a:xfrm>
            <a:off x="7123245" y="2490418"/>
            <a:ext cx="3160298" cy="894463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4" name="직사각형 453"/>
          <p:cNvSpPr/>
          <p:nvPr/>
        </p:nvSpPr>
        <p:spPr>
          <a:xfrm>
            <a:off x="5732214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engagement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8910578" y="2686877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지표설명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sentiment 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량</a:t>
            </a:r>
          </a:p>
        </p:txBody>
      </p:sp>
      <p:grpSp>
        <p:nvGrpSpPr>
          <p:cNvPr id="456" name="그룹 455"/>
          <p:cNvGrpSpPr/>
          <p:nvPr/>
        </p:nvGrpSpPr>
        <p:grpSpPr>
          <a:xfrm>
            <a:off x="3844342" y="3701118"/>
            <a:ext cx="2981999" cy="487904"/>
            <a:chOff x="489357" y="3721691"/>
            <a:chExt cx="2981999" cy="561711"/>
          </a:xfrm>
        </p:grpSpPr>
        <p:sp>
          <p:nvSpPr>
            <p:cNvPr id="457" name="직사각형 456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9" name="직사각형 458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60" name="직선 연결선 459"/>
          <p:cNvCxnSpPr/>
          <p:nvPr/>
        </p:nvCxnSpPr>
        <p:spPr>
          <a:xfrm>
            <a:off x="3856431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" name="그룹 460"/>
          <p:cNvGrpSpPr/>
          <p:nvPr/>
        </p:nvGrpSpPr>
        <p:grpSpPr>
          <a:xfrm>
            <a:off x="6826341" y="3663256"/>
            <a:ext cx="287329" cy="1569043"/>
            <a:chOff x="9883204" y="3796068"/>
            <a:chExt cx="287329" cy="1987038"/>
          </a:xfrm>
        </p:grpSpPr>
        <p:sp>
          <p:nvSpPr>
            <p:cNvPr id="46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3" name="TextBox 46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64" name="그룹 463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65" name="TextBox 464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6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6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68" name="그룹 467"/>
          <p:cNvGrpSpPr/>
          <p:nvPr/>
        </p:nvGrpSpPr>
        <p:grpSpPr>
          <a:xfrm>
            <a:off x="3844342" y="4345382"/>
            <a:ext cx="2981999" cy="487904"/>
            <a:chOff x="489357" y="3721691"/>
            <a:chExt cx="2981999" cy="561711"/>
          </a:xfrm>
        </p:grpSpPr>
        <p:sp>
          <p:nvSpPr>
            <p:cNvPr id="469" name="직사각형 46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72" name="직선 연결선 471"/>
          <p:cNvCxnSpPr/>
          <p:nvPr/>
        </p:nvCxnSpPr>
        <p:spPr>
          <a:xfrm>
            <a:off x="3856431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그룹 472"/>
          <p:cNvGrpSpPr/>
          <p:nvPr/>
        </p:nvGrpSpPr>
        <p:grpSpPr>
          <a:xfrm>
            <a:off x="3844342" y="4970487"/>
            <a:ext cx="2981999" cy="267309"/>
            <a:chOff x="489357" y="3721691"/>
            <a:chExt cx="2981999" cy="307746"/>
          </a:xfrm>
        </p:grpSpPr>
        <p:sp>
          <p:nvSpPr>
            <p:cNvPr id="474" name="직사각형 473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6" name="직사각형 475"/>
          <p:cNvSpPr/>
          <p:nvPr/>
        </p:nvSpPr>
        <p:spPr>
          <a:xfrm>
            <a:off x="5698304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78" name="그룹 477"/>
          <p:cNvGrpSpPr/>
          <p:nvPr/>
        </p:nvGrpSpPr>
        <p:grpSpPr>
          <a:xfrm>
            <a:off x="7113599" y="3701118"/>
            <a:ext cx="2981999" cy="487904"/>
            <a:chOff x="489357" y="3721691"/>
            <a:chExt cx="2981999" cy="561711"/>
          </a:xfrm>
        </p:grpSpPr>
        <p:sp>
          <p:nvSpPr>
            <p:cNvPr id="479" name="직사각형 478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82" name="직선 연결선 481"/>
          <p:cNvCxnSpPr/>
          <p:nvPr/>
        </p:nvCxnSpPr>
        <p:spPr>
          <a:xfrm>
            <a:off x="7125688" y="426374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3" name="그룹 482"/>
          <p:cNvGrpSpPr/>
          <p:nvPr/>
        </p:nvGrpSpPr>
        <p:grpSpPr>
          <a:xfrm>
            <a:off x="10095598" y="3663256"/>
            <a:ext cx="287329" cy="1569043"/>
            <a:chOff x="9883204" y="3796068"/>
            <a:chExt cx="287329" cy="1987038"/>
          </a:xfrm>
        </p:grpSpPr>
        <p:sp>
          <p:nvSpPr>
            <p:cNvPr id="48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194779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algn="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8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5" name="TextBox 484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▲</a:t>
              </a:r>
              <a:endParaRPr lang="ko-KR" altLang="en-US" sz="8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86" name="그룹 485"/>
            <p:cNvGrpSpPr/>
            <p:nvPr/>
          </p:nvGrpSpPr>
          <p:grpSpPr>
            <a:xfrm>
              <a:off x="9883275" y="4020990"/>
              <a:ext cx="287258" cy="1762116"/>
              <a:chOff x="1113734" y="1284632"/>
              <a:chExt cx="287258" cy="1762116"/>
            </a:xfrm>
          </p:grpSpPr>
          <p:sp>
            <p:nvSpPr>
              <p:cNvPr id="487" name="TextBox 486"/>
              <p:cNvSpPr txBox="1"/>
              <p:nvPr/>
            </p:nvSpPr>
            <p:spPr>
              <a:xfrm>
                <a:off x="1113734" y="2831304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488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284752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9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490" name="그룹 489"/>
          <p:cNvGrpSpPr/>
          <p:nvPr/>
        </p:nvGrpSpPr>
        <p:grpSpPr>
          <a:xfrm>
            <a:off x="7113599" y="4345382"/>
            <a:ext cx="2981999" cy="487904"/>
            <a:chOff x="489357" y="3721691"/>
            <a:chExt cx="2981999" cy="561711"/>
          </a:xfrm>
        </p:grpSpPr>
        <p:sp>
          <p:nvSpPr>
            <p:cNvPr id="491" name="직사각형 490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489357" y="3921715"/>
              <a:ext cx="298199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‘청년수당’ 형태의 지원책을 추진할 계획이어서 논란이 예상된다</a:t>
              </a:r>
              <a:r>
                <a:rPr lang="en-US" altLang="ko-KR" sz="700" dirty="0"/>
                <a:t>. </a:t>
              </a:r>
              <a:r>
                <a:rPr lang="ko-KR" altLang="en-US" sz="700" dirty="0" smtClean="0"/>
                <a:t>서울시는 </a:t>
              </a:r>
              <a:r>
                <a:rPr lang="en-US" altLang="ko-KR" sz="700" dirty="0" smtClean="0"/>
                <a:t>…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489357" y="4140671"/>
              <a:ext cx="1441100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뉴스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2016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7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</a:t>
              </a: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174</a:t>
              </a:r>
            </a:p>
          </p:txBody>
        </p:sp>
      </p:grpSp>
      <p:cxnSp>
        <p:nvCxnSpPr>
          <p:cNvPr id="494" name="직선 연결선 493"/>
          <p:cNvCxnSpPr/>
          <p:nvPr/>
        </p:nvCxnSpPr>
        <p:spPr>
          <a:xfrm>
            <a:off x="7125688" y="4932979"/>
            <a:ext cx="288784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5" name="그룹 494"/>
          <p:cNvGrpSpPr/>
          <p:nvPr/>
        </p:nvGrpSpPr>
        <p:grpSpPr>
          <a:xfrm>
            <a:off x="7113599" y="4970487"/>
            <a:ext cx="2981999" cy="267309"/>
            <a:chOff x="489357" y="3721691"/>
            <a:chExt cx="2981999" cy="307746"/>
          </a:xfrm>
        </p:grpSpPr>
        <p:sp>
          <p:nvSpPr>
            <p:cNvPr id="496" name="직사각형 495"/>
            <p:cNvSpPr/>
            <p:nvPr/>
          </p:nvSpPr>
          <p:spPr>
            <a:xfrm>
              <a:off x="489357" y="3721691"/>
              <a:ext cx="339837" cy="1427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연합뉴</a:t>
              </a:r>
              <a:r>
                <a:rPr lang="ko-KR" altLang="en-US" sz="7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</a:t>
              </a:r>
              <a:endPara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89357" y="3921715"/>
              <a:ext cx="2981999" cy="1077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700" dirty="0"/>
                <a:t>수도권 지방자치단체들이 올해 보건복지부와 갈등을 빚었던 ‘청년수당</a:t>
              </a:r>
              <a:r>
                <a:rPr lang="ko-KR" altLang="en-US" sz="700" dirty="0" smtClean="0"/>
                <a:t>’</a:t>
              </a:r>
              <a:endParaRPr lang="en-US" altLang="ko-KR" sz="6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98" name="직사각형 497"/>
          <p:cNvSpPr/>
          <p:nvPr/>
        </p:nvSpPr>
        <p:spPr>
          <a:xfrm>
            <a:off x="8967561" y="4098878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청년수당 관련 </a:t>
            </a:r>
            <a:endParaRPr lang="en-US" altLang="ko-KR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여런동향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0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46888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직사각형 502"/>
          <p:cNvSpPr/>
          <p:nvPr/>
        </p:nvSpPr>
        <p:spPr>
          <a:xfrm>
            <a:off x="455951" y="3007211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4" name="타원 503"/>
          <p:cNvSpPr/>
          <p:nvPr/>
        </p:nvSpPr>
        <p:spPr>
          <a:xfrm>
            <a:off x="330555" y="293520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706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7647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자유제안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천만상상오아시스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목록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서울제안공모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천만상상오아시스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응답소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다산콜센터</a:t>
                      </a:r>
                      <a:r>
                        <a:rPr lang="en-US" altLang="ko-KR" sz="900" dirty="0" smtClean="0"/>
                        <a:t>) – </a:t>
                      </a:r>
                      <a:r>
                        <a:rPr lang="ko-KR" altLang="en-US" sz="900" dirty="0" smtClean="0"/>
                        <a:t>데이터 선정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331369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3750818" y="2042390"/>
            <a:ext cx="3297559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천만상상오아시스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67195" y="3794761"/>
            <a:ext cx="3058679" cy="1318352"/>
            <a:chOff x="567195" y="4087587"/>
            <a:chExt cx="3058679" cy="1025525"/>
          </a:xfrm>
        </p:grpSpPr>
        <p:pic>
          <p:nvPicPr>
            <p:cNvPr id="1127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09" name="그룹 508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0" name="직사각형 509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1" name="직선 연결선 510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직선 연결선 511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3" name="그룹 512"/>
          <p:cNvGrpSpPr/>
          <p:nvPr/>
        </p:nvGrpSpPr>
        <p:grpSpPr>
          <a:xfrm>
            <a:off x="567195" y="2286001"/>
            <a:ext cx="3058679" cy="1318352"/>
            <a:chOff x="567195" y="4087587"/>
            <a:chExt cx="3058679" cy="1025525"/>
          </a:xfrm>
        </p:grpSpPr>
        <p:pic>
          <p:nvPicPr>
            <p:cNvPr id="514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5" name="그룹 514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16" name="직사각형 515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17" name="직선 연결선 516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직선 연결선 517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9" name="직사각형 518"/>
          <p:cNvSpPr/>
          <p:nvPr/>
        </p:nvSpPr>
        <p:spPr>
          <a:xfrm>
            <a:off x="2328730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sp>
        <p:nvSpPr>
          <p:cNvPr id="520" name="직사각형 519"/>
          <p:cNvSpPr/>
          <p:nvPr/>
        </p:nvSpPr>
        <p:spPr>
          <a:xfrm>
            <a:off x="2328730" y="421035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자유제안목록</a:t>
            </a:r>
          </a:p>
        </p:txBody>
      </p:sp>
      <p:grpSp>
        <p:nvGrpSpPr>
          <p:cNvPr id="521" name="그룹 520"/>
          <p:cNvGrpSpPr/>
          <p:nvPr/>
        </p:nvGrpSpPr>
        <p:grpSpPr>
          <a:xfrm>
            <a:off x="3870257" y="2286001"/>
            <a:ext cx="3058679" cy="1318352"/>
            <a:chOff x="567195" y="4087587"/>
            <a:chExt cx="3058679" cy="1025525"/>
          </a:xfrm>
        </p:grpSpPr>
        <p:pic>
          <p:nvPicPr>
            <p:cNvPr id="52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" name="그룹 522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24" name="직사각형 523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25" name="직선 연결선 524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직선 연결선 525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7" name="직사각형 526"/>
          <p:cNvSpPr/>
          <p:nvPr/>
        </p:nvSpPr>
        <p:spPr>
          <a:xfrm>
            <a:off x="4770636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28" name="그룹 527"/>
          <p:cNvGrpSpPr/>
          <p:nvPr/>
        </p:nvGrpSpPr>
        <p:grpSpPr>
          <a:xfrm>
            <a:off x="3870257" y="3810183"/>
            <a:ext cx="3058679" cy="1318352"/>
            <a:chOff x="567195" y="4087587"/>
            <a:chExt cx="3058679" cy="1025525"/>
          </a:xfrm>
        </p:grpSpPr>
        <p:pic>
          <p:nvPicPr>
            <p:cNvPr id="52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54" y="4103693"/>
              <a:ext cx="3022120" cy="1009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30" name="그룹 529"/>
            <p:cNvGrpSpPr/>
            <p:nvPr/>
          </p:nvGrpSpPr>
          <p:grpSpPr>
            <a:xfrm>
              <a:off x="567195" y="4087587"/>
              <a:ext cx="3035539" cy="1025525"/>
              <a:chOff x="511700" y="2490418"/>
              <a:chExt cx="3160298" cy="894463"/>
            </a:xfrm>
          </p:grpSpPr>
          <p:sp>
            <p:nvSpPr>
              <p:cNvPr id="531" name="직사각형 530"/>
              <p:cNvSpPr/>
              <p:nvPr/>
            </p:nvSpPr>
            <p:spPr>
              <a:xfrm>
                <a:off x="511700" y="2490418"/>
                <a:ext cx="3160298" cy="894463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532" name="직선 연결선 531"/>
              <p:cNvCxnSpPr/>
              <p:nvPr/>
            </p:nvCxnSpPr>
            <p:spPr>
              <a:xfrm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직선 연결선 532"/>
              <p:cNvCxnSpPr/>
              <p:nvPr/>
            </p:nvCxnSpPr>
            <p:spPr>
              <a:xfrm flipH="1">
                <a:off x="511700" y="2493664"/>
                <a:ext cx="3160298" cy="8862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4" name="직사각형 533"/>
          <p:cNvSpPr/>
          <p:nvPr/>
        </p:nvSpPr>
        <p:spPr>
          <a:xfrm>
            <a:off x="4770636" y="4233394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서울제안공모</a:t>
            </a:r>
          </a:p>
        </p:txBody>
      </p: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334882" y="1840798"/>
            <a:ext cx="1419405" cy="3491578"/>
            <a:chOff x="-1250353" y="1840798"/>
            <a:chExt cx="1419405" cy="3491578"/>
          </a:xfrm>
        </p:grpSpPr>
        <p:pic>
          <p:nvPicPr>
            <p:cNvPr id="539" name="Picture 7" descr="C:\Users\kimsy\Downloads\6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00"/>
            <a:stretch/>
          </p:blipFill>
          <p:spPr bwMode="auto">
            <a:xfrm>
              <a:off x="-1134020" y="1840798"/>
              <a:ext cx="1303072" cy="3491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0" name="직사각형 539"/>
            <p:cNvSpPr/>
            <p:nvPr/>
          </p:nvSpPr>
          <p:spPr>
            <a:xfrm>
              <a:off x="-1124957" y="3176516"/>
              <a:ext cx="866775" cy="1381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1" name="타원 540"/>
            <p:cNvSpPr/>
            <p:nvPr/>
          </p:nvSpPr>
          <p:spPr>
            <a:xfrm>
              <a:off x="-1250353" y="3176516"/>
              <a:ext cx="159603" cy="138159"/>
            </a:xfrm>
            <a:prstGeom prst="ellipse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8153327" y="2709212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8153327" y="4264995"/>
            <a:ext cx="1115293" cy="5015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88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267" y="513735"/>
            <a:ext cx="14061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0531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시민참여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원순씨 </a:t>
                      </a:r>
                      <a:r>
                        <a:rPr lang="en-US" altLang="ko-KR" sz="900" dirty="0" smtClean="0"/>
                        <a:t>SNS</a:t>
                      </a:r>
                      <a:r>
                        <a:rPr lang="ko-KR" altLang="en-US" sz="900" dirty="0" smtClean="0"/>
                        <a:t>글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데이터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데이터 선정 필요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" name="직사각형 276"/>
          <p:cNvSpPr/>
          <p:nvPr/>
        </p:nvSpPr>
        <p:spPr>
          <a:xfrm>
            <a:off x="436385" y="2039668"/>
            <a:ext cx="6621639" cy="175919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자유제안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19" name="직사각형 118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2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" name="그룹 12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7542267" y="5337846"/>
                <a:ext cx="2808504" cy="208311"/>
                <a:chOff x="7745898" y="5337846"/>
                <a:chExt cx="2808504" cy="208311"/>
              </a:xfrm>
            </p:grpSpPr>
            <p:sp>
              <p:nvSpPr>
                <p:cNvPr id="161" name="직사각형 160"/>
                <p:cNvSpPr/>
                <p:nvPr/>
              </p:nvSpPr>
              <p:spPr>
                <a:xfrm>
                  <a:off x="77458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서울시 전체 예산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27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5038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중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7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조 </a:t>
                  </a:r>
                  <a:r>
                    <a:rPr lang="en-US" altLang="ko-KR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5035</a:t>
                  </a:r>
                  <a:r>
                    <a:rPr lang="ko-KR" altLang="en-US" sz="6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억원</a:t>
                  </a:r>
                  <a:r>
                    <a:rPr lang="ko-KR" altLang="en-US" sz="6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집행</a:t>
                  </a:r>
                  <a:endParaRPr lang="ko-KR" altLang="en-US" sz="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8089055" y="5337846"/>
                  <a:ext cx="315178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▶</a:t>
                  </a: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8070798" y="5337846"/>
                  <a:ext cx="248360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r>
                    <a:rPr lang="ko-KR" altLang="en-US" sz="600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더보</a:t>
                  </a:r>
                  <a:r>
                    <a:rPr lang="ko-KR" altLang="en-US" sz="6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</a:t>
                  </a:r>
                  <a:endParaRPr lang="ko-KR" altLang="en-US" sz="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5" name="직사각형 134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7" name="그룹 136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6" name="그룹 15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9" name="타원 15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0" name="직사각형 15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8" name="그룹 137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1" name="그룹 15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4" name="타원 15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8" name="직사각형 147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9" name="타원 148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7" name="직사각형 146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4" name="타원 14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cxnSp>
        <p:nvCxnSpPr>
          <p:cNvPr id="164" name="직선 연결선 163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048377" y="2042390"/>
            <a:ext cx="3325195" cy="173197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490241" y="1324063"/>
            <a:ext cx="3064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527699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다산콜센터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50" name="그룹 449"/>
          <p:cNvGrpSpPr/>
          <p:nvPr/>
        </p:nvGrpSpPr>
        <p:grpSpPr>
          <a:xfrm>
            <a:off x="7123245" y="2301240"/>
            <a:ext cx="3160298" cy="1287780"/>
            <a:chOff x="511700" y="2490418"/>
            <a:chExt cx="3160298" cy="894463"/>
          </a:xfrm>
        </p:grpSpPr>
        <p:sp>
          <p:nvSpPr>
            <p:cNvPr id="451" name="직사각형 450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2" name="직선 연결선 451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직선 연결선 452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그룹 534"/>
          <p:cNvGrpSpPr/>
          <p:nvPr/>
        </p:nvGrpSpPr>
        <p:grpSpPr>
          <a:xfrm>
            <a:off x="7123245" y="3840755"/>
            <a:ext cx="3160298" cy="1287780"/>
            <a:chOff x="511700" y="2490418"/>
            <a:chExt cx="3160298" cy="894463"/>
          </a:xfrm>
        </p:grpSpPr>
        <p:sp>
          <p:nvSpPr>
            <p:cNvPr id="536" name="직사각형 535"/>
            <p:cNvSpPr/>
            <p:nvPr/>
          </p:nvSpPr>
          <p:spPr>
            <a:xfrm>
              <a:off x="511700" y="2490418"/>
              <a:ext cx="3160298" cy="89446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7" name="직선 연결선 536"/>
            <p:cNvCxnSpPr/>
            <p:nvPr/>
          </p:nvCxnSpPr>
          <p:spPr>
            <a:xfrm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직선 연결선 537"/>
            <p:cNvCxnSpPr/>
            <p:nvPr/>
          </p:nvCxnSpPr>
          <p:spPr>
            <a:xfrm flipH="1">
              <a:off x="511700" y="2493664"/>
              <a:ext cx="3160298" cy="88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9" name="Picture 7" descr="C:\Users\kimsy\Downloads\6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 bwMode="auto">
          <a:xfrm>
            <a:off x="451215" y="1840798"/>
            <a:ext cx="1303072" cy="349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" name="직사각형 539"/>
          <p:cNvSpPr/>
          <p:nvPr/>
        </p:nvSpPr>
        <p:spPr>
          <a:xfrm>
            <a:off x="460278" y="3354440"/>
            <a:ext cx="866775" cy="13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1" name="타원 540"/>
          <p:cNvSpPr/>
          <p:nvPr/>
        </p:nvSpPr>
        <p:spPr>
          <a:xfrm>
            <a:off x="334882" y="3354440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28" y="2257425"/>
            <a:ext cx="5425337" cy="303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타원 98"/>
          <p:cNvSpPr/>
          <p:nvPr/>
        </p:nvSpPr>
        <p:spPr>
          <a:xfrm>
            <a:off x="1545382" y="2305913"/>
            <a:ext cx="159603" cy="138159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734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46500" y="2700511"/>
            <a:ext cx="3888432" cy="12961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공통기능설명</a:t>
            </a:r>
            <a:endParaRPr lang="en-US" altLang="ko-KR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화상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영상통화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키네틱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273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533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공통기능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영상전화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메신저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212651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음성인식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지도확대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err="1" smtClean="0"/>
                        <a:t>정방향</a:t>
                      </a:r>
                      <a:r>
                        <a:rPr lang="ko-KR" altLang="en-US" sz="900" dirty="0" smtClean="0"/>
                        <a:t> 지도 확대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담당자연결 버튼 터치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영상전화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” </a:t>
                      </a:r>
                      <a:r>
                        <a:rPr lang="ko-KR" altLang="en-US" sz="900" dirty="0" smtClean="0"/>
                        <a:t>화면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음성전화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메신저 선택 </a:t>
                      </a:r>
                      <a:r>
                        <a:rPr lang="ko-KR" altLang="en-US" sz="900" dirty="0" err="1" smtClean="0"/>
                        <a:t>레이어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음성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영상전화 팝업 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그룹 6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70" name="직선 연결선 69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pSp>
        <p:nvGrpSpPr>
          <p:cNvPr id="74" name="그룹 73"/>
          <p:cNvGrpSpPr/>
          <p:nvPr/>
        </p:nvGrpSpPr>
        <p:grpSpPr>
          <a:xfrm>
            <a:off x="1379913" y="4930493"/>
            <a:ext cx="4193545" cy="275516"/>
            <a:chOff x="6726138" y="4477098"/>
            <a:chExt cx="5974293" cy="2478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직사각형 76"/>
            <p:cNvSpPr/>
            <p:nvPr/>
          </p:nvSpPr>
          <p:spPr>
            <a:xfrm>
              <a:off x="7728607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도로교통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709294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대기환경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711769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상수도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714238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재정현황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1697962" y="4477098"/>
              <a:ext cx="1002469" cy="2478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물가정보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726138" y="4477098"/>
              <a:ext cx="1002469" cy="2478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사고모니터링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386260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0" name="사각형 설명선 99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cxnSp>
        <p:nvCxnSpPr>
          <p:cNvPr id="121" name="직선 연결선 120"/>
          <p:cNvCxnSpPr/>
          <p:nvPr/>
        </p:nvCxnSpPr>
        <p:spPr>
          <a:xfrm>
            <a:off x="2072655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/>
          <p:cNvSpPr/>
          <p:nvPr/>
        </p:nvSpPr>
        <p:spPr>
          <a:xfrm>
            <a:off x="2106340" y="347701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218908" y="3987146"/>
            <a:ext cx="3029992" cy="1175217"/>
            <a:chOff x="7218908" y="3954121"/>
            <a:chExt cx="893428" cy="690606"/>
          </a:xfrm>
        </p:grpSpPr>
        <p:sp>
          <p:nvSpPr>
            <p:cNvPr id="140" name="직사각형 139"/>
            <p:cNvSpPr/>
            <p:nvPr/>
          </p:nvSpPr>
          <p:spPr>
            <a:xfrm>
              <a:off x="7218908" y="3954121"/>
              <a:ext cx="893428" cy="6906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1" name="직선 연결선 140"/>
            <p:cNvCxnSpPr/>
            <p:nvPr/>
          </p:nvCxnSpPr>
          <p:spPr>
            <a:xfrm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 flipH="1">
              <a:off x="7218908" y="3954121"/>
              <a:ext cx="893428" cy="690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직사각형 142"/>
          <p:cNvSpPr/>
          <p:nvPr/>
        </p:nvSpPr>
        <p:spPr>
          <a:xfrm>
            <a:off x="7722965" y="4430114"/>
            <a:ext cx="1999662" cy="2982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등 시각화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65" y="3540859"/>
            <a:ext cx="227182" cy="10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직사각형 16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grpSp>
        <p:nvGrpSpPr>
          <p:cNvPr id="179" name="그룹 178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80" name="직사각형 17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83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85" name="직사각형 184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86" name="그룹 185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87" name="직사각형 186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89" name="그룹 188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8" name="그룹 20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10" name="직사각형 20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1" name="타원 21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12" name="직사각형 21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0" name="그룹 189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203" name="그룹 20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5" name="직사각형 20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6" name="타원 20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7" name="직사각형 20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1" name="그룹 190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8" name="그룹 197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200" name="직사각형 199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1" name="타원 200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202" name="직사각형 201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9" name="직사각형 198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92" name="그룹 191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93" name="그룹 192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95" name="직사각형 194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6" name="타원 195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97" name="직사각형 196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94" name="직사각형 193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213" name="직사각형 212"/>
          <p:cNvSpPr/>
          <p:nvPr/>
        </p:nvSpPr>
        <p:spPr>
          <a:xfrm>
            <a:off x="7064375" y="3714217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" name="직사각형 21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216" name="직사각형 21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8" name="그룹 217"/>
          <p:cNvGrpSpPr/>
          <p:nvPr/>
        </p:nvGrpSpPr>
        <p:grpSpPr>
          <a:xfrm>
            <a:off x="7680465" y="61948"/>
            <a:ext cx="915498" cy="1096980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9" name="사각형 설명선 218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전화연결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메신저</a:t>
              </a:r>
            </a:p>
          </p:txBody>
        </p:sp>
      </p:grpSp>
      <p:pic>
        <p:nvPicPr>
          <p:cNvPr id="224" name="_x281738800" descr="EMB0000098845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636" y="1798816"/>
            <a:ext cx="3322434" cy="185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타원 224"/>
          <p:cNvSpPr/>
          <p:nvPr/>
        </p:nvSpPr>
        <p:spPr>
          <a:xfrm>
            <a:off x="3292298" y="297193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4" y="5087498"/>
            <a:ext cx="2667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7" name="타원 226"/>
          <p:cNvSpPr/>
          <p:nvPr/>
        </p:nvSpPr>
        <p:spPr>
          <a:xfrm>
            <a:off x="526447" y="492789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" name="Picture 2" descr="C:\Users\kimsy\Desktop\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6" y="2959487"/>
            <a:ext cx="291323" cy="118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49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67025" y="17621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marL="4572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marL="9144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marL="13716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marL="1828800"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  <a:tab pos="381000" algn="l"/>
                <a:tab pos="731838" algn="l"/>
                <a:tab pos="762000" algn="l"/>
                <a:tab pos="1096963" algn="l"/>
                <a:tab pos="1143000" algn="l"/>
                <a:tab pos="1463675" algn="l"/>
                <a:tab pos="1524000" algn="l"/>
                <a:tab pos="1828800" algn="l"/>
                <a:tab pos="1905000" algn="l"/>
                <a:tab pos="2193925" algn="l"/>
                <a:tab pos="2286000" algn="l"/>
                <a:tab pos="2560638" algn="l"/>
                <a:tab pos="2667000" algn="l"/>
                <a:tab pos="2925763" algn="l"/>
                <a:tab pos="3048000" algn="l"/>
                <a:tab pos="3292475" algn="l"/>
                <a:tab pos="3429000" algn="l"/>
                <a:tab pos="3657600" algn="l"/>
                <a:tab pos="3810000" algn="l"/>
                <a:tab pos="4022725" algn="l"/>
                <a:tab pos="4191000" algn="l"/>
                <a:tab pos="4389438" algn="l"/>
                <a:tab pos="4572000" algn="l"/>
                <a:tab pos="4754563" algn="l"/>
                <a:tab pos="4953000" algn="l"/>
                <a:tab pos="5121275" algn="l"/>
                <a:tab pos="5334000" algn="l"/>
                <a:tab pos="5486400" algn="l"/>
                <a:tab pos="5715000" algn="l"/>
                <a:tab pos="5851525" algn="l"/>
                <a:tab pos="6096000" algn="l"/>
              </a:tabLst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7824" y="180231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메뉴구성도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37386"/>
              </p:ext>
            </p:extLst>
          </p:nvPr>
        </p:nvGraphicFramePr>
        <p:xfrm>
          <a:off x="594172" y="4212678"/>
          <a:ext cx="9649072" cy="26734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/>
                <a:gridCol w="7128792"/>
                <a:gridCol w="1872208"/>
              </a:tblGrid>
              <a:tr h="277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순위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메뉴 명명 규칙 및 용어정의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대상 시스템에서 사용하는 용어를 메뉴이름으로 사용한다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TOPIS</a:t>
                      </a:r>
                      <a:r>
                        <a:rPr lang="ko-KR" altLang="en-US" sz="900" dirty="0" smtClean="0"/>
                        <a:t>에서 제공하는 데이터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버스정보</a:t>
                      </a:r>
                      <a:r>
                        <a:rPr lang="en-US" altLang="ko-KR" sz="900" dirty="0" smtClean="0"/>
                        <a:t>(X) </a:t>
                      </a:r>
                      <a:r>
                        <a:rPr lang="ko-KR" altLang="en-US" sz="900" dirty="0" smtClean="0"/>
                        <a:t>버스</a:t>
                      </a:r>
                      <a:r>
                        <a:rPr lang="en-US" altLang="ko-KR" sz="900" dirty="0" smtClean="0"/>
                        <a:t>(O) , </a:t>
                      </a:r>
                      <a:r>
                        <a:rPr lang="ko-KR" altLang="en-US" sz="900" dirty="0" smtClean="0"/>
                        <a:t>지하철정보</a:t>
                      </a:r>
                      <a:r>
                        <a:rPr lang="en-US" altLang="ko-KR" sz="900" dirty="0" smtClean="0"/>
                        <a:t>(X)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지하철</a:t>
                      </a:r>
                      <a:r>
                        <a:rPr lang="en-US" altLang="ko-KR" sz="900" baseline="0" dirty="0" smtClean="0"/>
                        <a:t>(O)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자동기상관측시스템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기상현황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smtClean="0"/>
                        <a:t>기상정보</a:t>
                      </a:r>
                      <a:r>
                        <a:rPr lang="en-US" altLang="ko-KR" sz="900" baseline="0" dirty="0" smtClean="0"/>
                        <a:t>(X)</a:t>
                      </a:r>
                    </a:p>
                    <a:p>
                      <a:pPr algn="l" latinLnBrk="1"/>
                      <a:r>
                        <a:rPr lang="en-US" altLang="ko-KR" sz="900" baseline="0" dirty="0" smtClean="0"/>
                        <a:t>     </a:t>
                      </a:r>
                      <a:r>
                        <a:rPr lang="ko-KR" altLang="en-US" sz="900" baseline="0" dirty="0" smtClean="0"/>
                        <a:t>대기환경정보 </a:t>
                      </a:r>
                      <a:r>
                        <a:rPr lang="en-US" altLang="ko-KR" sz="900" baseline="0" dirty="0" smtClean="0"/>
                        <a:t>: </a:t>
                      </a:r>
                      <a:r>
                        <a:rPr lang="ko-KR" altLang="en-US" sz="900" baseline="0" dirty="0" smtClean="0"/>
                        <a:t>대기환경정보</a:t>
                      </a:r>
                      <a:r>
                        <a:rPr lang="en-US" altLang="ko-KR" sz="900" baseline="0" dirty="0" smtClean="0"/>
                        <a:t>(O) </a:t>
                      </a:r>
                      <a:r>
                        <a:rPr lang="ko-KR" altLang="en-US" sz="900" baseline="0" dirty="0" err="1" smtClean="0"/>
                        <a:t>대기질현황</a:t>
                      </a:r>
                      <a:r>
                        <a:rPr lang="en-US" altLang="ko-KR" sz="900" baseline="0" dirty="0" smtClean="0"/>
                        <a:t>(X)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79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두개</a:t>
                      </a:r>
                      <a:r>
                        <a:rPr lang="ko-KR" altLang="en-US" sz="900" dirty="0" smtClean="0"/>
                        <a:t> 이상의 유사한 데이터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정보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가 조합되는 경우 데이터의 양과 중요도에 따라 모두 표기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가운데점으로</a:t>
                      </a:r>
                      <a:r>
                        <a:rPr lang="ko-KR" altLang="en-US" sz="900" dirty="0" smtClean="0"/>
                        <a:t> 구분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하거나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통합용어를 사용하는 경우 </a:t>
                      </a:r>
                      <a:r>
                        <a:rPr lang="ko-KR" altLang="en-US" sz="900" dirty="0" err="1" smtClean="0"/>
                        <a:t>분류체계명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중분류</a:t>
                      </a:r>
                      <a:r>
                        <a:rPr lang="en-US" altLang="ko-KR" sz="900" dirty="0" smtClean="0"/>
                        <a:t>)</a:t>
                      </a:r>
                      <a:r>
                        <a:rPr lang="ko-KR" altLang="en-US" sz="900" dirty="0" smtClean="0"/>
                        <a:t>을 사용한다</a:t>
                      </a:r>
                      <a:r>
                        <a:rPr lang="en-US" altLang="ko-KR" sz="900" dirty="0" smtClean="0"/>
                        <a:t>. </a:t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모두 표기 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기상현황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대기환경 또는 기상</a:t>
                      </a:r>
                      <a:r>
                        <a:rPr lang="en-US" altLang="ko-KR" sz="900" dirty="0" smtClean="0"/>
                        <a:t>〮</a:t>
                      </a:r>
                      <a:r>
                        <a:rPr lang="ko-KR" altLang="en-US" sz="900" dirty="0" smtClean="0"/>
                        <a:t>대기</a:t>
                      </a:r>
                      <a:endParaRPr lang="en-US" altLang="ko-KR" sz="900" dirty="0" smtClean="0"/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예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통합용어 사용시 </a:t>
                      </a:r>
                      <a:r>
                        <a:rPr lang="en-US" altLang="ko-KR" sz="900" dirty="0" smtClean="0"/>
                        <a:t>:</a:t>
                      </a:r>
                      <a:r>
                        <a:rPr lang="ko-KR" altLang="en-US" sz="900" dirty="0" smtClean="0"/>
                        <a:t> 기상현황 </a:t>
                      </a:r>
                      <a:r>
                        <a:rPr lang="en-US" altLang="ko-KR" sz="900" dirty="0" smtClean="0"/>
                        <a:t>+ </a:t>
                      </a:r>
                      <a:r>
                        <a:rPr lang="ko-KR" altLang="en-US" sz="900" dirty="0" smtClean="0"/>
                        <a:t>대기환경정보 </a:t>
                      </a:r>
                      <a:r>
                        <a:rPr lang="en-US" altLang="ko-KR" sz="900" dirty="0" smtClean="0"/>
                        <a:t>= </a:t>
                      </a:r>
                      <a:r>
                        <a:rPr lang="ko-KR" altLang="en-US" sz="900" dirty="0" smtClean="0"/>
                        <a:t>환경 </a:t>
                      </a:r>
                      <a:r>
                        <a:rPr lang="en-US" altLang="ko-KR" sz="900" dirty="0" smtClean="0"/>
                        <a:t> 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900" dirty="0" smtClean="0"/>
                        <a:t>통합 용어를 사용하는 경우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ko-KR" altLang="en-US" sz="900" dirty="0" smtClean="0"/>
                        <a:t>승인 필요</a:t>
                      </a:r>
                      <a:endParaRPr lang="en-US" altLang="ko-KR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다량의 데이터를 분류해서 </a:t>
                      </a:r>
                      <a:r>
                        <a:rPr lang="ko-KR" altLang="en-US" sz="900" dirty="0" err="1" smtClean="0"/>
                        <a:t>메뉴명으로</a:t>
                      </a:r>
                      <a:r>
                        <a:rPr lang="ko-KR" altLang="en-US" sz="900" dirty="0" smtClean="0"/>
                        <a:t> 표기해야 하는 경우 </a:t>
                      </a:r>
                      <a:r>
                        <a:rPr lang="ko-KR" altLang="en-US" sz="900" dirty="0" err="1" smtClean="0"/>
                        <a:t>열린데이터</a:t>
                      </a:r>
                      <a:r>
                        <a:rPr lang="ko-KR" altLang="en-US" sz="900" dirty="0" smtClean="0"/>
                        <a:t> 분류체계를 따른다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분류체계 결정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용어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정의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/>
                        <a:t>현황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현재의 상황 즉 실시간 데이터를 제공받고 있을 때</a:t>
                      </a:r>
                      <a:r>
                        <a:rPr lang="ko-KR" altLang="en-US" sz="900" baseline="0" dirty="0" smtClean="0"/>
                        <a:t> 사용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정보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관찰이나 측정을 통하여 수집한 자료</a:t>
                      </a:r>
                      <a:endParaRPr lang="en-US" altLang="ko-KR" sz="900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상황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ko-KR" altLang="en-US" sz="900" dirty="0" smtClean="0"/>
                        <a:t>과정에 따라 변동되고 있는 자료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2307" y="1563905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도시현황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568467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08610" y="1563907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432340" y="396255"/>
            <a:ext cx="1934607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2" name="꺾인 연결선 41"/>
          <p:cNvCxnSpPr>
            <a:stCxn id="39" idx="0"/>
            <a:endCxn id="38" idx="0"/>
          </p:cNvCxnSpPr>
          <p:nvPr/>
        </p:nvCxnSpPr>
        <p:spPr>
          <a:xfrm rot="16200000" flipV="1">
            <a:off x="5291091" y="-2334174"/>
            <a:ext cx="2" cy="7796160"/>
          </a:xfrm>
          <a:prstGeom prst="bentConnector3">
            <a:avLst>
              <a:gd name="adj1" fmla="val 114301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1" idx="2"/>
          </p:cNvCxnSpPr>
          <p:nvPr/>
        </p:nvCxnSpPr>
        <p:spPr>
          <a:xfrm>
            <a:off x="5399644" y="756295"/>
            <a:ext cx="0" cy="57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6758458" y="1332359"/>
            <a:ext cx="3058" cy="23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122564" y="1332359"/>
            <a:ext cx="1" cy="23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66180" y="1247461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메뉴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50178" y="2085135"/>
            <a:ext cx="9698933" cy="175143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연결선 47"/>
          <p:cNvCxnSpPr>
            <a:stCxn id="38" idx="2"/>
          </p:cNvCxnSpPr>
          <p:nvPr/>
        </p:nvCxnSpPr>
        <p:spPr>
          <a:xfrm flipH="1">
            <a:off x="1393011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4968" y="2192192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0" name="직선 연결선 49"/>
          <p:cNvCxnSpPr>
            <a:stCxn id="39" idx="2"/>
            <a:endCxn id="57" idx="0"/>
          </p:cNvCxnSpPr>
          <p:nvPr/>
        </p:nvCxnSpPr>
        <p:spPr>
          <a:xfrm flipH="1">
            <a:off x="9185185" y="1923947"/>
            <a:ext cx="3987" cy="620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129313" y="1923945"/>
            <a:ext cx="1" cy="99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136167" y="1563909"/>
            <a:ext cx="1241409" cy="36004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037761"/>
              </p:ext>
            </p:extLst>
          </p:nvPr>
        </p:nvGraphicFramePr>
        <p:xfrm>
          <a:off x="795698" y="2544195"/>
          <a:ext cx="1302185" cy="97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재난안전대응현황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교통정보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대기환경정보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/>
                        <a:t>실시간수질</a:t>
                      </a:r>
                      <a:r>
                        <a:rPr lang="en-US" altLang="ko-KR" sz="1000" b="0" dirty="0" smtClean="0"/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재정현황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물가정보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7671"/>
              </p:ext>
            </p:extLst>
          </p:nvPr>
        </p:nvGraphicFramePr>
        <p:xfrm>
          <a:off x="3498202" y="2544195"/>
          <a:ext cx="1302185" cy="485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이슈모니터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시민참여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트위터</a:t>
                      </a:r>
                      <a:r>
                        <a:rPr lang="en-US" altLang="ko-KR" sz="1000" dirty="0" smtClean="0"/>
                        <a:t>〮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원순씨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55060"/>
              </p:ext>
            </p:extLst>
          </p:nvPr>
        </p:nvGraphicFramePr>
        <p:xfrm>
          <a:off x="6110264" y="2544195"/>
          <a:ext cx="1302185" cy="32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주요추진사업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시장공약사업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00909"/>
              </p:ext>
            </p:extLst>
          </p:nvPr>
        </p:nvGraphicFramePr>
        <p:xfrm>
          <a:off x="8534093" y="2544195"/>
          <a:ext cx="1302185" cy="16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185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시정목록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8" name="직선 연결선 57"/>
          <p:cNvCxnSpPr/>
          <p:nvPr/>
        </p:nvCxnSpPr>
        <p:spPr>
          <a:xfrm>
            <a:off x="5399644" y="956249"/>
            <a:ext cx="23953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6642844" y="822970"/>
            <a:ext cx="1152128" cy="288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endParaRPr lang="ko-KR" altLang="en-US" sz="12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연결선 59"/>
          <p:cNvCxnSpPr>
            <a:stCxn id="52" idx="2"/>
            <a:endCxn id="56" idx="0"/>
          </p:cNvCxnSpPr>
          <p:nvPr/>
        </p:nvCxnSpPr>
        <p:spPr>
          <a:xfrm>
            <a:off x="6756872" y="1923949"/>
            <a:ext cx="4484" cy="620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73282" y="252239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30881" y="5314949"/>
            <a:ext cx="9960894" cy="21907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1689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초간 로딩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389103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재난안전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화재구조구급 처리현황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주요사업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배너 목록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전일대비</a:t>
                      </a:r>
                      <a:r>
                        <a:rPr lang="ko-KR" altLang="en-US" sz="900" dirty="0" smtClean="0"/>
                        <a:t> 증감현황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추이량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트위터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응답소</a:t>
                      </a:r>
                      <a:r>
                        <a:rPr lang="ko-KR" altLang="en-US" sz="900" dirty="0" smtClean="0"/>
                        <a:t> 민원처리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대기환경 예보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경보 및 날씨정보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채무감축현황 및 전주 대비 분야별 증감현황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시장님 주요일정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대기환경 예보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50557" y="132406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881" y="1794886"/>
            <a:ext cx="9956379" cy="23726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508820" y="1859223"/>
            <a:ext cx="748184" cy="108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MAIN</a:t>
            </a:r>
          </a:p>
        </p:txBody>
      </p:sp>
      <p:pic>
        <p:nvPicPr>
          <p:cNvPr id="5124" name="Picture 4" descr="C:\Users\PCK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6" y="1859223"/>
            <a:ext cx="666523" cy="1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60312" y="5336740"/>
            <a:ext cx="849244" cy="198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 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7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50" name="그룹 249"/>
          <p:cNvGrpSpPr/>
          <p:nvPr/>
        </p:nvGrpSpPr>
        <p:grpSpPr>
          <a:xfrm>
            <a:off x="1485400" y="5313789"/>
            <a:ext cx="2682908" cy="215773"/>
            <a:chOff x="-638778" y="7342192"/>
            <a:chExt cx="2682908" cy="215773"/>
          </a:xfrm>
        </p:grpSpPr>
        <p:grpSp>
          <p:nvGrpSpPr>
            <p:cNvPr id="251" name="그룹 250"/>
            <p:cNvGrpSpPr/>
            <p:nvPr/>
          </p:nvGrpSpPr>
          <p:grpSpPr>
            <a:xfrm>
              <a:off x="-638778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70" name="그룹 26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72" name="직사각형 27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1" name="직사각형 27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>
              <a:off x="21622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5" name="그룹 26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6" name="직사각형 26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683451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0" name="그룹 25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1" name="직사각형 26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4" name="그룹 253"/>
            <p:cNvGrpSpPr/>
            <p:nvPr/>
          </p:nvGrpSpPr>
          <p:grpSpPr>
            <a:xfrm>
              <a:off x="1332890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55" name="그룹 25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57" name="직사각형 25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56" name="직사각형 25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430881" y="5308600"/>
            <a:ext cx="286669" cy="241300"/>
            <a:chOff x="430881" y="5311775"/>
            <a:chExt cx="286669" cy="241300"/>
          </a:xfrm>
        </p:grpSpPr>
        <p:sp>
          <p:nvSpPr>
            <p:cNvPr id="50" name="직사각형 4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90047" y="5344587"/>
              <a:ext cx="121697" cy="12169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" name="직선 연결선 52"/>
            <p:cNvCxnSpPr>
              <a:stCxn id="51" idx="4"/>
              <a:endCxn id="51" idx="4"/>
            </p:cNvCxnSpPr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50896" y="5409134"/>
              <a:ext cx="83645" cy="8679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514350" y="5365750"/>
              <a:ext cx="73025" cy="7937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717550" y="5308600"/>
            <a:ext cx="286669" cy="241300"/>
            <a:chOff x="430881" y="5311775"/>
            <a:chExt cx="286669" cy="241300"/>
          </a:xfrm>
        </p:grpSpPr>
        <p:sp>
          <p:nvSpPr>
            <p:cNvPr id="280" name="직사각형 27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5" name="그룹 11264"/>
          <p:cNvGrpSpPr/>
          <p:nvPr/>
        </p:nvGrpSpPr>
        <p:grpSpPr>
          <a:xfrm>
            <a:off x="788876" y="5350249"/>
            <a:ext cx="144016" cy="148057"/>
            <a:chOff x="90116" y="5344062"/>
            <a:chExt cx="144016" cy="161176"/>
          </a:xfrm>
          <a:solidFill>
            <a:schemeClr val="bg1"/>
          </a:solidFill>
        </p:grpSpPr>
        <p:sp>
          <p:nvSpPr>
            <p:cNvPr id="11264" name="이등변 삼각형 11263"/>
            <p:cNvSpPr/>
            <p:nvPr/>
          </p:nvSpPr>
          <p:spPr>
            <a:xfrm>
              <a:off x="90116" y="5344062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이등변 삼각형 285"/>
            <p:cNvSpPr/>
            <p:nvPr/>
          </p:nvSpPr>
          <p:spPr>
            <a:xfrm rot="10800000">
              <a:off x="90116" y="5381086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8" name="TextBox 297"/>
          <p:cNvSpPr txBox="1"/>
          <p:nvPr/>
        </p:nvSpPr>
        <p:spPr>
          <a:xfrm>
            <a:off x="5391619" y="1324063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~7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79" y="3678031"/>
            <a:ext cx="2284722" cy="78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6" name="직선 연결선 125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908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30881" y="5314949"/>
            <a:ext cx="9960894" cy="21907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009687" y="2244080"/>
            <a:ext cx="1669209" cy="13373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90958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재난안전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화재구조구급 처리현황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주요사업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배너 목록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전일대비</a:t>
                      </a:r>
                      <a:r>
                        <a:rPr lang="ko-KR" altLang="en-US" sz="900" dirty="0" smtClean="0"/>
                        <a:t> 증감현황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여론동향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추이량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뉴스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트위터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응답소</a:t>
                      </a:r>
                      <a:r>
                        <a:rPr lang="ko-KR" altLang="en-US" sz="900" dirty="0" smtClean="0"/>
                        <a:t> 민원처리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대기환경 예보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경보 및 날씨정보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채무감축현황 및 전주 대비 분야별 증감현황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도시현황 데이터를 대비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추이 중심으로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구성하고 주요사업과 여론동향으로 구성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응답소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대기환경 예보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경보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50557" y="132406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881" y="1794886"/>
            <a:ext cx="9956379" cy="23726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508820" y="1859223"/>
            <a:ext cx="748184" cy="108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MAIN</a:t>
            </a:r>
          </a:p>
        </p:txBody>
      </p:sp>
      <p:pic>
        <p:nvPicPr>
          <p:cNvPr id="5124" name="Picture 4" descr="C:\Users\PCK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6" y="1859223"/>
            <a:ext cx="666523" cy="1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60312" y="5336740"/>
            <a:ext cx="849244" cy="198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 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7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3864" y="2196454"/>
            <a:ext cx="1512627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3864" y="2122614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>
                <a:solidFill>
                  <a:schemeClr val="tx1"/>
                </a:solidFill>
              </a:rPr>
              <a:t>재난안전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32066" y="2383904"/>
            <a:ext cx="748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차량고장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보행사고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8" y="2447493"/>
            <a:ext cx="1111391" cy="107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009775" y="2122614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전일 대비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891381" y="2388096"/>
            <a:ext cx="7927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21(12%) </a:t>
            </a:r>
            <a:r>
              <a:rPr lang="ko-KR" altLang="en-US" sz="800" dirty="0" smtClean="0">
                <a:solidFill>
                  <a:srgbClr val="0070C0"/>
                </a:solidFill>
              </a:rPr>
              <a:t>▼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10(5%)   ▲  </a:t>
            </a: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7(10%)   </a:t>
            </a:r>
            <a:r>
              <a:rPr lang="en-US" altLang="ko-KR" sz="800" dirty="0">
                <a:solidFill>
                  <a:srgbClr val="FF0000"/>
                </a:solidFill>
              </a:rPr>
              <a:t>▲  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2(15%) </a:t>
            </a:r>
            <a:r>
              <a:rPr lang="ko-KR" altLang="en-US" sz="800" dirty="0">
                <a:solidFill>
                  <a:srgbClr val="0070C0"/>
                </a:solidFill>
              </a:rPr>
              <a:t>▼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10(5%)   ▲  </a:t>
            </a:r>
          </a:p>
          <a:p>
            <a:pPr algn="r">
              <a:lnSpc>
                <a:spcPts val="14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10(5%)   ▲  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274692" y="2196454"/>
            <a:ext cx="1728429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818089" y="2196454"/>
            <a:ext cx="1512627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18089" y="2122614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채무감축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4000" y="2122614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전주 대비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009687" y="3806179"/>
            <a:ext cx="1669209" cy="1466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93864" y="3806179"/>
            <a:ext cx="1512627" cy="1466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93864" y="3732339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err="1" smtClean="0">
                <a:solidFill>
                  <a:schemeClr val="tx1"/>
                </a:solidFill>
              </a:rPr>
              <a:t>응답소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2051115" y="4404320"/>
            <a:ext cx="1065039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초미세먼지예보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미세먼지예보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황사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009775" y="3732339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예보 경보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872331" y="4408512"/>
            <a:ext cx="79276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800" dirty="0" smtClean="0">
                <a:solidFill>
                  <a:srgbClr val="0070C0"/>
                </a:solidFill>
              </a:rPr>
              <a:t>보통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r">
              <a:lnSpc>
                <a:spcPts val="1400"/>
              </a:lnSpc>
            </a:pPr>
            <a:r>
              <a:rPr lang="ko-KR" altLang="en-US" sz="800" dirty="0" smtClean="0">
                <a:solidFill>
                  <a:srgbClr val="FF0000"/>
                </a:solidFill>
              </a:rPr>
              <a:t>나쁨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7(10%)   </a:t>
            </a:r>
            <a:r>
              <a:rPr lang="en-US" altLang="ko-KR" sz="800" dirty="0">
                <a:solidFill>
                  <a:srgbClr val="FF0000"/>
                </a:solidFill>
              </a:rPr>
              <a:t>▲  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2(15%) </a:t>
            </a:r>
            <a:r>
              <a:rPr lang="ko-KR" altLang="en-US" sz="800" dirty="0" smtClean="0">
                <a:solidFill>
                  <a:srgbClr val="0070C0"/>
                </a:solidFill>
              </a:rPr>
              <a:t>▼</a:t>
            </a:r>
            <a:endParaRPr lang="en-US" altLang="ko-KR" sz="800" dirty="0" smtClean="0">
              <a:solidFill>
                <a:srgbClr val="0070C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095500" y="4033729"/>
            <a:ext cx="1489498" cy="309671"/>
            <a:chOff x="-1441873" y="4008462"/>
            <a:chExt cx="1489498" cy="309671"/>
          </a:xfrm>
        </p:grpSpPr>
        <p:sp>
          <p:nvSpPr>
            <p:cNvPr id="18" name="직사각형 17"/>
            <p:cNvSpPr/>
            <p:nvPr/>
          </p:nvSpPr>
          <p:spPr>
            <a:xfrm>
              <a:off x="-1441873" y="4008462"/>
              <a:ext cx="1489498" cy="30967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0044" y="4050977"/>
              <a:ext cx="273719" cy="2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직사각형 136"/>
            <p:cNvSpPr/>
            <p:nvPr/>
          </p:nvSpPr>
          <p:spPr>
            <a:xfrm>
              <a:off x="-1158403" y="4038063"/>
              <a:ext cx="1191352" cy="271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800" dirty="0" smtClean="0"/>
                <a:t>흐림 </a:t>
              </a:r>
              <a:r>
                <a:rPr lang="en-US" altLang="ko-KR" sz="800" dirty="0" smtClean="0"/>
                <a:t>12.8°C </a:t>
              </a:r>
              <a:r>
                <a:rPr lang="ko-KR" altLang="en-US" sz="800" dirty="0" smtClean="0"/>
                <a:t>습도 </a:t>
              </a:r>
              <a:r>
                <a:rPr lang="en-US" altLang="ko-KR" sz="800" dirty="0" smtClean="0"/>
                <a:t>37.6</a:t>
              </a:r>
              <a:endParaRPr lang="en-US" altLang="ko-KR" sz="800" dirty="0"/>
            </a:p>
          </p:txBody>
        </p:sp>
      </p:grpSp>
      <p:pic>
        <p:nvPicPr>
          <p:cNvPr id="13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9"/>
          <a:stretch/>
        </p:blipFill>
        <p:spPr bwMode="auto">
          <a:xfrm>
            <a:off x="5497558" y="2444173"/>
            <a:ext cx="1444306" cy="107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7151117" y="2122614"/>
            <a:ext cx="3164459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여론동향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51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362375"/>
            <a:ext cx="1276350" cy="119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3818089" y="3734397"/>
            <a:ext cx="3185032" cy="2116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주요사업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220138" y="2428281"/>
            <a:ext cx="1452339" cy="1050562"/>
            <a:chOff x="7220138" y="2428281"/>
            <a:chExt cx="1452339" cy="1050562"/>
          </a:xfrm>
        </p:grpSpPr>
        <p:grpSp>
          <p:nvGrpSpPr>
            <p:cNvPr id="185" name="그룹 184"/>
            <p:cNvGrpSpPr/>
            <p:nvPr/>
          </p:nvGrpSpPr>
          <p:grpSpPr>
            <a:xfrm>
              <a:off x="7220138" y="2428281"/>
              <a:ext cx="1452339" cy="1050562"/>
              <a:chOff x="3885133" y="2066087"/>
              <a:chExt cx="1684784" cy="1467688"/>
            </a:xfrm>
          </p:grpSpPr>
          <p:sp>
            <p:nvSpPr>
              <p:cNvPr id="203" name="직사각형 20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04" name="직선 연결선 20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TextBox 205"/>
            <p:cNvSpPr txBox="1"/>
            <p:nvPr/>
          </p:nvSpPr>
          <p:spPr>
            <a:xfrm>
              <a:off x="7521430" y="2817901"/>
              <a:ext cx="945720" cy="271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버즈량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8802368" y="2428281"/>
            <a:ext cx="1452339" cy="1050562"/>
            <a:chOff x="7220138" y="2428281"/>
            <a:chExt cx="1452339" cy="1050562"/>
          </a:xfrm>
        </p:grpSpPr>
        <p:grpSp>
          <p:nvGrpSpPr>
            <p:cNvPr id="209" name="그룹 208"/>
            <p:cNvGrpSpPr/>
            <p:nvPr/>
          </p:nvGrpSpPr>
          <p:grpSpPr>
            <a:xfrm>
              <a:off x="7220138" y="2428281"/>
              <a:ext cx="1452339" cy="1050562"/>
              <a:chOff x="3885133" y="2066087"/>
              <a:chExt cx="1684784" cy="1467688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12" name="직선 연결선 21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" name="TextBox 209"/>
            <p:cNvSpPr txBox="1"/>
            <p:nvPr/>
          </p:nvSpPr>
          <p:spPr>
            <a:xfrm>
              <a:off x="7501207" y="2817901"/>
              <a:ext cx="98616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추이량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182580" y="3852768"/>
            <a:ext cx="1490208" cy="1307869"/>
            <a:chOff x="7182580" y="3852768"/>
            <a:chExt cx="1490208" cy="1307869"/>
          </a:xfrm>
        </p:grpSpPr>
        <p:grpSp>
          <p:nvGrpSpPr>
            <p:cNvPr id="224" name="그룹 223"/>
            <p:cNvGrpSpPr/>
            <p:nvPr/>
          </p:nvGrpSpPr>
          <p:grpSpPr>
            <a:xfrm>
              <a:off x="7182580" y="3852768"/>
              <a:ext cx="1490208" cy="1307869"/>
              <a:chOff x="3885133" y="2066087"/>
              <a:chExt cx="1684784" cy="1467688"/>
            </a:xfrm>
          </p:grpSpPr>
          <p:sp>
            <p:nvSpPr>
              <p:cNvPr id="229" name="직사각형 228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0" name="직선 연결선 229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2" name="TextBox 221"/>
            <p:cNvSpPr txBox="1"/>
            <p:nvPr/>
          </p:nvSpPr>
          <p:spPr>
            <a:xfrm>
              <a:off x="7476583" y="4324609"/>
              <a:ext cx="97038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777742" y="3852768"/>
            <a:ext cx="1490208" cy="1307869"/>
            <a:chOff x="8777742" y="3852768"/>
            <a:chExt cx="1490208" cy="1307869"/>
          </a:xfrm>
        </p:grpSpPr>
        <p:grpSp>
          <p:nvGrpSpPr>
            <p:cNvPr id="225" name="그룹 224"/>
            <p:cNvGrpSpPr/>
            <p:nvPr/>
          </p:nvGrpSpPr>
          <p:grpSpPr>
            <a:xfrm>
              <a:off x="8777742" y="3852768"/>
              <a:ext cx="1490208" cy="1307869"/>
              <a:chOff x="3885133" y="2066087"/>
              <a:chExt cx="1684784" cy="1467688"/>
            </a:xfrm>
          </p:grpSpPr>
          <p:sp>
            <p:nvSpPr>
              <p:cNvPr id="226" name="직사각형 22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27" name="직선 연결선 22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/>
            <p:cNvSpPr txBox="1"/>
            <p:nvPr/>
          </p:nvSpPr>
          <p:spPr>
            <a:xfrm>
              <a:off x="9129806" y="4324609"/>
              <a:ext cx="83946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트위터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#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해시태그 목록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818089" y="3994954"/>
            <a:ext cx="3173865" cy="1272371"/>
            <a:chOff x="3818089" y="3994954"/>
            <a:chExt cx="3173865" cy="1166001"/>
          </a:xfrm>
        </p:grpSpPr>
        <p:sp>
          <p:nvSpPr>
            <p:cNvPr id="44" name="직사각형 43"/>
            <p:cNvSpPr/>
            <p:nvPr/>
          </p:nvSpPr>
          <p:spPr>
            <a:xfrm>
              <a:off x="3818089" y="3994954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국공립어린이집확충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3818089" y="4409967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찾아가는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동주민센터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3818089" y="4820710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꾸미고 꾸미는 학교화장실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447468" y="3994954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공공기관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비정규직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정규직화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5447468" y="4409967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환자안심병원병상확충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5447468" y="4820710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민간임대주택공급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1485400" y="5313789"/>
            <a:ext cx="2682908" cy="215773"/>
            <a:chOff x="-638778" y="7342192"/>
            <a:chExt cx="2682908" cy="215773"/>
          </a:xfrm>
        </p:grpSpPr>
        <p:grpSp>
          <p:nvGrpSpPr>
            <p:cNvPr id="251" name="그룹 250"/>
            <p:cNvGrpSpPr/>
            <p:nvPr/>
          </p:nvGrpSpPr>
          <p:grpSpPr>
            <a:xfrm>
              <a:off x="-638778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70" name="그룹 26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72" name="직사각형 27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1" name="직사각형 27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>
              <a:off x="21622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5" name="그룹 26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6" name="직사각형 26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683451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0" name="그룹 25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1" name="직사각형 26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4" name="그룹 253"/>
            <p:cNvGrpSpPr/>
            <p:nvPr/>
          </p:nvGrpSpPr>
          <p:grpSpPr>
            <a:xfrm>
              <a:off x="1332890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55" name="그룹 25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57" name="직사각형 25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56" name="직사각형 25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430881" y="5308600"/>
            <a:ext cx="286669" cy="241300"/>
            <a:chOff x="430881" y="5311775"/>
            <a:chExt cx="286669" cy="241300"/>
          </a:xfrm>
        </p:grpSpPr>
        <p:sp>
          <p:nvSpPr>
            <p:cNvPr id="50" name="직사각형 4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90047" y="5344587"/>
              <a:ext cx="121697" cy="12169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" name="직선 연결선 52"/>
            <p:cNvCxnSpPr>
              <a:stCxn id="51" idx="4"/>
              <a:endCxn id="51" idx="4"/>
            </p:cNvCxnSpPr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50896" y="5409134"/>
              <a:ext cx="83645" cy="8679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514350" y="5365750"/>
              <a:ext cx="73025" cy="7937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717550" y="5308600"/>
            <a:ext cx="286669" cy="241300"/>
            <a:chOff x="430881" y="5311775"/>
            <a:chExt cx="286669" cy="241300"/>
          </a:xfrm>
        </p:grpSpPr>
        <p:sp>
          <p:nvSpPr>
            <p:cNvPr id="280" name="직사각형 27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5" name="그룹 11264"/>
          <p:cNvGrpSpPr/>
          <p:nvPr/>
        </p:nvGrpSpPr>
        <p:grpSpPr>
          <a:xfrm>
            <a:off x="788876" y="5350249"/>
            <a:ext cx="144016" cy="148057"/>
            <a:chOff x="90116" y="5344062"/>
            <a:chExt cx="144016" cy="161176"/>
          </a:xfrm>
          <a:solidFill>
            <a:schemeClr val="bg1"/>
          </a:solidFill>
        </p:grpSpPr>
        <p:sp>
          <p:nvSpPr>
            <p:cNvPr id="11264" name="이등변 삼각형 11263"/>
            <p:cNvSpPr/>
            <p:nvPr/>
          </p:nvSpPr>
          <p:spPr>
            <a:xfrm>
              <a:off x="90116" y="5344062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이등변 삼각형 285"/>
            <p:cNvSpPr/>
            <p:nvPr/>
          </p:nvSpPr>
          <p:spPr>
            <a:xfrm rot="10800000">
              <a:off x="90116" y="5381086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9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6" y="4229100"/>
            <a:ext cx="1284723" cy="770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1" name="타원 290"/>
          <p:cNvSpPr/>
          <p:nvPr/>
        </p:nvSpPr>
        <p:spPr>
          <a:xfrm>
            <a:off x="465289" y="208072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1969625" y="207646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3" name="타원 292"/>
          <p:cNvSpPr/>
          <p:nvPr/>
        </p:nvSpPr>
        <p:spPr>
          <a:xfrm>
            <a:off x="434548" y="381188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4" name="타원 293"/>
          <p:cNvSpPr/>
          <p:nvPr/>
        </p:nvSpPr>
        <p:spPr>
          <a:xfrm>
            <a:off x="2015698" y="381188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5" name="타원 294"/>
          <p:cNvSpPr/>
          <p:nvPr/>
        </p:nvSpPr>
        <p:spPr>
          <a:xfrm>
            <a:off x="3768710" y="2109048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6" name="타원 295"/>
          <p:cNvSpPr/>
          <p:nvPr/>
        </p:nvSpPr>
        <p:spPr>
          <a:xfrm>
            <a:off x="3778035" y="375804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7" name="타원 296"/>
          <p:cNvSpPr/>
          <p:nvPr/>
        </p:nvSpPr>
        <p:spPr>
          <a:xfrm>
            <a:off x="7102778" y="2125484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5391619" y="1324063"/>
            <a:ext cx="165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~7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290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430881" y="5314949"/>
            <a:ext cx="9960894" cy="21907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009687" y="2244080"/>
            <a:ext cx="1669209" cy="13373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</a:t>
            </a:r>
          </a:p>
        </p:txBody>
      </p: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32667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화재구조구급 처리현황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전일대비</a:t>
                      </a:r>
                      <a:r>
                        <a:rPr lang="ko-KR" altLang="en-US" sz="900" dirty="0" smtClean="0"/>
                        <a:t> 증감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초기화면 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실시간 도시현황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 목록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050556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 flipV="1">
            <a:off x="430880" y="3661371"/>
            <a:ext cx="99563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750084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7057290" y="1781034"/>
            <a:ext cx="734" cy="37651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429410" y="1781034"/>
            <a:ext cx="9957851" cy="37651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30881" y="1794886"/>
            <a:ext cx="9956379" cy="23726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508820" y="1859223"/>
            <a:ext cx="748184" cy="108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 MAIN</a:t>
            </a:r>
          </a:p>
        </p:txBody>
      </p:sp>
      <p:pic>
        <p:nvPicPr>
          <p:cNvPr id="5124" name="Picture 4" descr="C:\Users\PCK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96" y="1859223"/>
            <a:ext cx="666523" cy="10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60312" y="5336740"/>
            <a:ext cx="849244" cy="198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 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700" b="1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3864" y="2196454"/>
            <a:ext cx="1512627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93864" y="2122614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>
                <a:solidFill>
                  <a:schemeClr val="tx1"/>
                </a:solidFill>
              </a:rPr>
              <a:t>재난안전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32066" y="2383904"/>
            <a:ext cx="7488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차량고장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보행사고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8" y="2447493"/>
            <a:ext cx="1111391" cy="107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009775" y="2122614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전일 대비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891381" y="2388096"/>
            <a:ext cx="7927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21(12%) </a:t>
            </a:r>
            <a:r>
              <a:rPr lang="ko-KR" altLang="en-US" sz="800" dirty="0" smtClean="0">
                <a:solidFill>
                  <a:srgbClr val="0070C0"/>
                </a:solidFill>
              </a:rPr>
              <a:t>▼</a:t>
            </a:r>
            <a:endParaRPr lang="en-US" altLang="ko-KR" sz="800" dirty="0" smtClean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10(5%)   ▲  </a:t>
            </a: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7(10%)   </a:t>
            </a:r>
            <a:r>
              <a:rPr lang="en-US" altLang="ko-KR" sz="800" dirty="0">
                <a:solidFill>
                  <a:srgbClr val="FF0000"/>
                </a:solidFill>
              </a:rPr>
              <a:t>▲  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2(15%) </a:t>
            </a:r>
            <a:r>
              <a:rPr lang="ko-KR" altLang="en-US" sz="800" dirty="0">
                <a:solidFill>
                  <a:srgbClr val="0070C0"/>
                </a:solidFill>
              </a:rPr>
              <a:t>▼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10(5%)   ▲  </a:t>
            </a:r>
          </a:p>
          <a:p>
            <a:pPr algn="r">
              <a:lnSpc>
                <a:spcPts val="14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10(5%)   ▲  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5274692" y="2196454"/>
            <a:ext cx="1728429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3818089" y="2196454"/>
            <a:ext cx="1512627" cy="13849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18089" y="2122614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채무감축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34000" y="2122614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전주 대비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009687" y="3806179"/>
            <a:ext cx="1669209" cy="1466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93864" y="3806179"/>
            <a:ext cx="1512627" cy="1466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93864" y="3732339"/>
            <a:ext cx="1512627" cy="213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err="1" smtClean="0">
                <a:solidFill>
                  <a:schemeClr val="tx1"/>
                </a:solidFill>
              </a:rPr>
              <a:t>응답소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2051115" y="4404320"/>
            <a:ext cx="1065039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초미세먼지예보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미세먼지예보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4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황사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009775" y="3732339"/>
            <a:ext cx="1669121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예보 경보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872331" y="4408512"/>
            <a:ext cx="792762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400"/>
              </a:lnSpc>
            </a:pPr>
            <a:r>
              <a:rPr lang="ko-KR" altLang="en-US" sz="800" dirty="0" smtClean="0">
                <a:solidFill>
                  <a:srgbClr val="0070C0"/>
                </a:solidFill>
              </a:rPr>
              <a:t>보통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r">
              <a:lnSpc>
                <a:spcPts val="1400"/>
              </a:lnSpc>
            </a:pPr>
            <a:r>
              <a:rPr lang="ko-KR" altLang="en-US" sz="800" dirty="0" smtClean="0">
                <a:solidFill>
                  <a:srgbClr val="FF0000"/>
                </a:solidFill>
              </a:rPr>
              <a:t>나쁨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FF0000"/>
                </a:solidFill>
              </a:rPr>
              <a:t>7(10%)   </a:t>
            </a:r>
            <a:r>
              <a:rPr lang="en-US" altLang="ko-KR" sz="800" dirty="0">
                <a:solidFill>
                  <a:srgbClr val="FF0000"/>
                </a:solidFill>
              </a:rPr>
              <a:t>▲  </a:t>
            </a:r>
            <a:endParaRPr lang="en-US" altLang="ko-KR" sz="800" dirty="0">
              <a:solidFill>
                <a:srgbClr val="0070C0"/>
              </a:solidFill>
            </a:endParaRPr>
          </a:p>
          <a:p>
            <a:pPr algn="r">
              <a:lnSpc>
                <a:spcPts val="1400"/>
              </a:lnSpc>
            </a:pPr>
            <a:r>
              <a:rPr lang="en-US" altLang="ko-KR" sz="800" dirty="0" smtClean="0">
                <a:solidFill>
                  <a:srgbClr val="0070C0"/>
                </a:solidFill>
              </a:rPr>
              <a:t>2(15%) </a:t>
            </a:r>
            <a:r>
              <a:rPr lang="ko-KR" altLang="en-US" sz="800" dirty="0" smtClean="0">
                <a:solidFill>
                  <a:srgbClr val="0070C0"/>
                </a:solidFill>
              </a:rPr>
              <a:t>▼</a:t>
            </a:r>
            <a:endParaRPr lang="en-US" altLang="ko-KR" sz="800" dirty="0" smtClean="0">
              <a:solidFill>
                <a:srgbClr val="0070C0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095500" y="4033729"/>
            <a:ext cx="1489498" cy="309671"/>
            <a:chOff x="-1441873" y="4008462"/>
            <a:chExt cx="1489498" cy="309671"/>
          </a:xfrm>
        </p:grpSpPr>
        <p:sp>
          <p:nvSpPr>
            <p:cNvPr id="18" name="직사각형 17"/>
            <p:cNvSpPr/>
            <p:nvPr/>
          </p:nvSpPr>
          <p:spPr>
            <a:xfrm>
              <a:off x="-1441873" y="4008462"/>
              <a:ext cx="1489498" cy="30967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0044" y="4050977"/>
              <a:ext cx="273719" cy="250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직사각형 136"/>
            <p:cNvSpPr/>
            <p:nvPr/>
          </p:nvSpPr>
          <p:spPr>
            <a:xfrm>
              <a:off x="-1158403" y="4038063"/>
              <a:ext cx="1191352" cy="271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800" dirty="0" smtClean="0"/>
                <a:t>흐림 </a:t>
              </a:r>
              <a:r>
                <a:rPr lang="en-US" altLang="ko-KR" sz="800" dirty="0" smtClean="0"/>
                <a:t>12.8°C </a:t>
              </a:r>
              <a:r>
                <a:rPr lang="ko-KR" altLang="en-US" sz="800" dirty="0" smtClean="0"/>
                <a:t>습도 </a:t>
              </a:r>
              <a:r>
                <a:rPr lang="en-US" altLang="ko-KR" sz="800" dirty="0" smtClean="0"/>
                <a:t>37.6</a:t>
              </a:r>
              <a:endParaRPr lang="en-US" altLang="ko-KR" sz="800" dirty="0"/>
            </a:p>
          </p:txBody>
        </p:sp>
      </p:grpSp>
      <p:pic>
        <p:nvPicPr>
          <p:cNvPr id="13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9"/>
          <a:stretch/>
        </p:blipFill>
        <p:spPr bwMode="auto">
          <a:xfrm>
            <a:off x="5497558" y="2444173"/>
            <a:ext cx="1444306" cy="107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7151117" y="2122614"/>
            <a:ext cx="3164459" cy="2110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여론동향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51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362375"/>
            <a:ext cx="1276350" cy="119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3818089" y="3734397"/>
            <a:ext cx="3185032" cy="2116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800" dirty="0" smtClean="0">
                <a:solidFill>
                  <a:schemeClr val="tx1"/>
                </a:solidFill>
              </a:rPr>
              <a:t>주요사업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220138" y="2428281"/>
            <a:ext cx="1452339" cy="1050562"/>
            <a:chOff x="7220138" y="2428281"/>
            <a:chExt cx="1452339" cy="1050562"/>
          </a:xfrm>
        </p:grpSpPr>
        <p:grpSp>
          <p:nvGrpSpPr>
            <p:cNvPr id="185" name="그룹 184"/>
            <p:cNvGrpSpPr/>
            <p:nvPr/>
          </p:nvGrpSpPr>
          <p:grpSpPr>
            <a:xfrm>
              <a:off x="7220138" y="2428281"/>
              <a:ext cx="1452339" cy="1050562"/>
              <a:chOff x="3885133" y="2066087"/>
              <a:chExt cx="1684784" cy="1467688"/>
            </a:xfrm>
          </p:grpSpPr>
          <p:sp>
            <p:nvSpPr>
              <p:cNvPr id="203" name="직사각형 202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04" name="직선 연결선 203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TextBox 205"/>
            <p:cNvSpPr txBox="1"/>
            <p:nvPr/>
          </p:nvSpPr>
          <p:spPr>
            <a:xfrm>
              <a:off x="7521430" y="2817901"/>
              <a:ext cx="945720" cy="271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버즈량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8802368" y="2428281"/>
            <a:ext cx="1452339" cy="1050562"/>
            <a:chOff x="7220138" y="2428281"/>
            <a:chExt cx="1452339" cy="1050562"/>
          </a:xfrm>
        </p:grpSpPr>
        <p:grpSp>
          <p:nvGrpSpPr>
            <p:cNvPr id="209" name="그룹 208"/>
            <p:cNvGrpSpPr/>
            <p:nvPr/>
          </p:nvGrpSpPr>
          <p:grpSpPr>
            <a:xfrm>
              <a:off x="7220138" y="2428281"/>
              <a:ext cx="1452339" cy="1050562"/>
              <a:chOff x="3885133" y="2066087"/>
              <a:chExt cx="1684784" cy="1467688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12" name="직선 연결선 211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0" name="TextBox 209"/>
            <p:cNvSpPr txBox="1"/>
            <p:nvPr/>
          </p:nvSpPr>
          <p:spPr>
            <a:xfrm>
              <a:off x="7501207" y="2817901"/>
              <a:ext cx="98616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추이량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182580" y="3852768"/>
            <a:ext cx="1490208" cy="1307869"/>
            <a:chOff x="7182580" y="3852768"/>
            <a:chExt cx="1490208" cy="1307869"/>
          </a:xfrm>
        </p:grpSpPr>
        <p:grpSp>
          <p:nvGrpSpPr>
            <p:cNvPr id="224" name="그룹 223"/>
            <p:cNvGrpSpPr/>
            <p:nvPr/>
          </p:nvGrpSpPr>
          <p:grpSpPr>
            <a:xfrm>
              <a:off x="7182580" y="3852768"/>
              <a:ext cx="1490208" cy="1307869"/>
              <a:chOff x="3885133" y="2066087"/>
              <a:chExt cx="1684784" cy="1467688"/>
            </a:xfrm>
          </p:grpSpPr>
          <p:sp>
            <p:nvSpPr>
              <p:cNvPr id="229" name="직사각형 228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30" name="직선 연결선 229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직선 연결선 230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2" name="TextBox 221"/>
            <p:cNvSpPr txBox="1"/>
            <p:nvPr/>
          </p:nvSpPr>
          <p:spPr>
            <a:xfrm>
              <a:off x="7476583" y="4324609"/>
              <a:ext cx="97038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관련뉴스</a:t>
              </a:r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기사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Seoul.simpl.co.kr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777742" y="3852768"/>
            <a:ext cx="1490208" cy="1307869"/>
            <a:chOff x="8777742" y="3852768"/>
            <a:chExt cx="1490208" cy="1307869"/>
          </a:xfrm>
        </p:grpSpPr>
        <p:grpSp>
          <p:nvGrpSpPr>
            <p:cNvPr id="225" name="그룹 224"/>
            <p:cNvGrpSpPr/>
            <p:nvPr/>
          </p:nvGrpSpPr>
          <p:grpSpPr>
            <a:xfrm>
              <a:off x="8777742" y="3852768"/>
              <a:ext cx="1490208" cy="1307869"/>
              <a:chOff x="3885133" y="2066087"/>
              <a:chExt cx="1684784" cy="1467688"/>
            </a:xfrm>
          </p:grpSpPr>
          <p:sp>
            <p:nvSpPr>
              <p:cNvPr id="226" name="직사각형 225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27" name="직선 연결선 226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/>
            <p:cNvSpPr txBox="1"/>
            <p:nvPr/>
          </p:nvSpPr>
          <p:spPr>
            <a:xfrm>
              <a:off x="9129806" y="4324609"/>
              <a:ext cx="83946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 err="1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트위터</a:t>
              </a:r>
              <a:endPara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#</a:t>
              </a:r>
              <a:r>
                <a:rPr lang="ko-KR" altLang="en-US" sz="8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해시태그 목록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818089" y="3994954"/>
            <a:ext cx="3173865" cy="1272371"/>
            <a:chOff x="3818089" y="3994954"/>
            <a:chExt cx="3173865" cy="1166001"/>
          </a:xfrm>
        </p:grpSpPr>
        <p:sp>
          <p:nvSpPr>
            <p:cNvPr id="44" name="직사각형 43"/>
            <p:cNvSpPr/>
            <p:nvPr/>
          </p:nvSpPr>
          <p:spPr>
            <a:xfrm>
              <a:off x="3818089" y="3994954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국공립어린이집확충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3818089" y="4409967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찾아가는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동주민센터</a:t>
              </a:r>
              <a:endPara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3818089" y="4820710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꾸미고 꾸미는 학교화장실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447468" y="3994954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공공기관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비정규직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정규직화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5447468" y="4409967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환자안심병원병상확충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5447468" y="4820710"/>
              <a:ext cx="1544486" cy="3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공공</a:t>
              </a: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민간임대주택공급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1485400" y="5313789"/>
            <a:ext cx="2682908" cy="215773"/>
            <a:chOff x="-638778" y="7342192"/>
            <a:chExt cx="2682908" cy="215773"/>
          </a:xfrm>
        </p:grpSpPr>
        <p:grpSp>
          <p:nvGrpSpPr>
            <p:cNvPr id="251" name="그룹 250"/>
            <p:cNvGrpSpPr/>
            <p:nvPr/>
          </p:nvGrpSpPr>
          <p:grpSpPr>
            <a:xfrm>
              <a:off x="-638778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70" name="그룹 26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72" name="직사각형 27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1" name="직사각형 27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>
              <a:off x="21622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5" name="그룹 26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9" name="직사각형 26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6" name="직사각형 26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683451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60" name="그룹 259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62" name="직사각형 261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61" name="직사각형 260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3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4" name="그룹 253"/>
            <p:cNvGrpSpPr/>
            <p:nvPr/>
          </p:nvGrpSpPr>
          <p:grpSpPr>
            <a:xfrm>
              <a:off x="1332890" y="7342192"/>
              <a:ext cx="711240" cy="215773"/>
              <a:chOff x="1044585" y="5506836"/>
              <a:chExt cx="711240" cy="226781"/>
            </a:xfrm>
          </p:grpSpPr>
          <p:grpSp>
            <p:nvGrpSpPr>
              <p:cNvPr id="255" name="그룹 254"/>
              <p:cNvGrpSpPr/>
              <p:nvPr/>
            </p:nvGrpSpPr>
            <p:grpSpPr>
              <a:xfrm>
                <a:off x="1098228" y="5506836"/>
                <a:ext cx="657597" cy="208311"/>
                <a:chOff x="1098228" y="5316995"/>
                <a:chExt cx="657597" cy="208311"/>
              </a:xfrm>
            </p:grpSpPr>
            <p:sp>
              <p:nvSpPr>
                <p:cNvPr id="257" name="직사각형 256"/>
                <p:cNvSpPr/>
                <p:nvPr/>
              </p:nvSpPr>
              <p:spPr>
                <a:xfrm>
                  <a:off x="1098228" y="5356863"/>
                  <a:ext cx="628050" cy="154189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>
                  <a:off x="1576434" y="5379325"/>
                  <a:ext cx="109264" cy="10926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9" name="직사각형 258"/>
                <p:cNvSpPr/>
                <p:nvPr/>
              </p:nvSpPr>
              <p:spPr>
                <a:xfrm>
                  <a:off x="1515830" y="5316995"/>
                  <a:ext cx="239995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x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56" name="직사각형 255"/>
              <p:cNvSpPr/>
              <p:nvPr/>
            </p:nvSpPr>
            <p:spPr>
              <a:xfrm>
                <a:off x="1044585" y="5525306"/>
                <a:ext cx="641113" cy="20831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700" b="1" dirty="0" err="1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화면</a:t>
                </a:r>
                <a:r>
                  <a:rPr lang="ko-KR" altLang="en-US" sz="700" b="1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명</a:t>
                </a:r>
                <a:r>
                  <a:rPr lang="ko-KR" altLang="en-US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sz="700" b="1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6</a:t>
                </a:r>
                <a:endParaRPr lang="ko-KR" altLang="en-US" sz="700" b="1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83" name="그룹 82"/>
          <p:cNvGrpSpPr/>
          <p:nvPr/>
        </p:nvGrpSpPr>
        <p:grpSpPr>
          <a:xfrm>
            <a:off x="430881" y="5308600"/>
            <a:ext cx="286669" cy="241300"/>
            <a:chOff x="430881" y="5311775"/>
            <a:chExt cx="286669" cy="241300"/>
          </a:xfrm>
        </p:grpSpPr>
        <p:sp>
          <p:nvSpPr>
            <p:cNvPr id="50" name="직사각형 4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490047" y="5344587"/>
              <a:ext cx="121697" cy="121697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3" name="직선 연결선 52"/>
            <p:cNvCxnSpPr>
              <a:stCxn id="51" idx="4"/>
              <a:endCxn id="51" idx="4"/>
            </p:cNvCxnSpPr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550896" y="5409134"/>
              <a:ext cx="83645" cy="8679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타원 81"/>
            <p:cNvSpPr/>
            <p:nvPr/>
          </p:nvSpPr>
          <p:spPr>
            <a:xfrm>
              <a:off x="514350" y="5365750"/>
              <a:ext cx="73025" cy="7937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717550" y="5308600"/>
            <a:ext cx="286669" cy="241300"/>
            <a:chOff x="430881" y="5311775"/>
            <a:chExt cx="286669" cy="241300"/>
          </a:xfrm>
        </p:grpSpPr>
        <p:sp>
          <p:nvSpPr>
            <p:cNvPr id="280" name="직사각형 279"/>
            <p:cNvSpPr/>
            <p:nvPr/>
          </p:nvSpPr>
          <p:spPr>
            <a:xfrm>
              <a:off x="430881" y="5311775"/>
              <a:ext cx="286669" cy="2413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2" name="직선 연결선 281"/>
            <p:cNvCxnSpPr/>
            <p:nvPr/>
          </p:nvCxnSpPr>
          <p:spPr>
            <a:xfrm>
              <a:off x="550896" y="5466284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5" name="그룹 11264"/>
          <p:cNvGrpSpPr/>
          <p:nvPr/>
        </p:nvGrpSpPr>
        <p:grpSpPr>
          <a:xfrm>
            <a:off x="788876" y="5350249"/>
            <a:ext cx="144016" cy="148057"/>
            <a:chOff x="90116" y="5344062"/>
            <a:chExt cx="144016" cy="161176"/>
          </a:xfrm>
          <a:solidFill>
            <a:schemeClr val="bg1"/>
          </a:solidFill>
        </p:grpSpPr>
        <p:sp>
          <p:nvSpPr>
            <p:cNvPr id="11264" name="이등변 삼각형 11263"/>
            <p:cNvSpPr/>
            <p:nvPr/>
          </p:nvSpPr>
          <p:spPr>
            <a:xfrm>
              <a:off x="90116" y="5344062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이등변 삼각형 285"/>
            <p:cNvSpPr/>
            <p:nvPr/>
          </p:nvSpPr>
          <p:spPr>
            <a:xfrm rot="10800000">
              <a:off x="90116" y="5381086"/>
              <a:ext cx="144016" cy="124152"/>
            </a:xfrm>
            <a:prstGeom prst="triangl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8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08" y="4076268"/>
            <a:ext cx="1111391" cy="1071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0881" y="2032149"/>
            <a:ext cx="3319203" cy="3282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5" y="4401308"/>
            <a:ext cx="2818052" cy="74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71589" y="3956859"/>
            <a:ext cx="1887162" cy="3278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2580160" y="3956859"/>
            <a:ext cx="426688" cy="3278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3055368" y="3956859"/>
            <a:ext cx="426688" cy="3278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</a:t>
            </a:r>
          </a:p>
        </p:txBody>
      </p:sp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9" y="2260873"/>
            <a:ext cx="291341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371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"/>
          <a:stretch/>
        </p:blipFill>
        <p:spPr bwMode="auto">
          <a:xfrm>
            <a:off x="444511" y="1817231"/>
            <a:ext cx="6621461" cy="3728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430880" y="1781034"/>
            <a:ext cx="9956381" cy="3765123"/>
            <a:chOff x="430880" y="1781034"/>
            <a:chExt cx="995638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25" y="4499264"/>
            <a:ext cx="1346760" cy="7043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xtLst/>
        </p:spPr>
      </p:pic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022244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사고모니터링 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담당자연결 터치</a:t>
                      </a:r>
                      <a:r>
                        <a:rPr lang="ko-KR" altLang="en-US" sz="900" baseline="0" dirty="0" smtClean="0"/>
                        <a:t> 시 화상전화</a:t>
                      </a:r>
                      <a:r>
                        <a:rPr lang="en-US" altLang="ko-KR" sz="900" baseline="0" dirty="0" smtClean="0"/>
                        <a:t>, </a:t>
                      </a:r>
                      <a:r>
                        <a:rPr lang="ko-KR" altLang="en-US" sz="900" baseline="0" dirty="0" smtClean="0"/>
                        <a:t>일반전화 선택 팝업 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en-US" altLang="ko-KR" sz="900" baseline="0" dirty="0" err="1" smtClean="0"/>
                        <a:t>skpe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실행</a:t>
                      </a:r>
                      <a:r>
                        <a:rPr lang="en-US" altLang="ko-KR" sz="900" baseline="0" dirty="0" smtClean="0"/>
                        <a:t>)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초기화면 전 지역 도로소통상황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돌발상황</a:t>
                      </a:r>
                      <a:r>
                        <a:rPr lang="en-US" altLang="ko-KR" sz="900" dirty="0" smtClean="0"/>
                        <a:t>, CCTV</a:t>
                      </a:r>
                      <a:r>
                        <a:rPr lang="ko-KR" altLang="en-US" sz="900" dirty="0" smtClean="0"/>
                        <a:t>위치표시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상세페이지로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시설 터치 지도에 발생현황 사고 아이콘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사고모니터링 목록 출력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구조목록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구급목록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 아이콘 터치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사고개요 팝업출력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인근 </a:t>
                      </a:r>
                      <a:r>
                        <a:rPr lang="en-US" altLang="ko-KR" sz="900" dirty="0" smtClean="0"/>
                        <a:t>CCTV</a:t>
                      </a:r>
                      <a:r>
                        <a:rPr lang="ko-KR" altLang="en-US" sz="900" dirty="0" smtClean="0"/>
                        <a:t>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사고유형별 발생현황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인명피해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재산피해 등 시각화 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ko-KR" altLang="en-US" sz="900" dirty="0" smtClean="0"/>
                        <a:t>화재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구조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구급</a:t>
                      </a:r>
                      <a:r>
                        <a:rPr lang="en-US" altLang="ko-KR" sz="900" dirty="0" smtClean="0"/>
                        <a:t>)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현장영상 아이콘 터치 등록된 현장영상 동영상 팝업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3258468" y="2124447"/>
            <a:ext cx="2154387" cy="1668127"/>
            <a:chOff x="1625790" y="3347891"/>
            <a:chExt cx="2154387" cy="16681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4" name="사각형 설명선 153"/>
            <p:cNvSpPr/>
            <p:nvPr/>
          </p:nvSpPr>
          <p:spPr>
            <a:xfrm>
              <a:off x="1625790" y="3347891"/>
              <a:ext cx="2154387" cy="1668127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640497" y="3354729"/>
              <a:ext cx="2139680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서울역 도로함몰로 인한 누수사고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640498" y="3584803"/>
              <a:ext cx="17775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일시</a:t>
              </a:r>
              <a:r>
                <a:rPr lang="en-US" altLang="ko-KR" sz="800" dirty="0">
                  <a:latin typeface="+mn-lt"/>
                  <a:ea typeface="나눔고딕" panose="020D0604000000000000" pitchFamily="50" charset="-127"/>
                </a:rPr>
                <a:t>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 2015-12-30  12:00</a:t>
              </a: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서울역 도로함몰 및 하수관 파열로 양방향 통제 중이며 인명피해 발생</a:t>
              </a:r>
              <a:endParaRPr lang="en-US" altLang="ko-KR" sz="800" dirty="0" smtClean="0">
                <a:latin typeface="+mn-lt"/>
                <a:ea typeface="나눔고딕" panose="020D0604000000000000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최종수정 </a:t>
              </a:r>
              <a:r>
                <a:rPr lang="en-US" altLang="ko-KR" sz="800" dirty="0" smtClean="0">
                  <a:latin typeface="+mn-lt"/>
                  <a:ea typeface="나눔고딕" panose="020D0604000000000000" pitchFamily="50" charset="-127"/>
                </a:rPr>
                <a:t>: 2016-11-03 13:23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640498" y="4302238"/>
              <a:ext cx="17775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현장대응 도로교통과 홍길동 </a:t>
              </a:r>
              <a:r>
                <a:rPr lang="ko-KR" altLang="en-US" sz="800" dirty="0" err="1" smtClean="0">
                  <a:latin typeface="+mn-lt"/>
                  <a:ea typeface="나눔고딕" panose="020D0604000000000000" pitchFamily="50" charset="-127"/>
                </a:rPr>
                <a:t>주무관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16850" y="4612724"/>
              <a:ext cx="632578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현장영상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10929" y="4612724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담당자연결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191979" y="4612724"/>
              <a:ext cx="531049" cy="2462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자세히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640497" y="3347891"/>
              <a:ext cx="2139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X</a:t>
              </a:r>
              <a:endParaRPr lang="ko-KR" altLang="en-US" sz="9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161" name="직사각형 160"/>
          <p:cNvSpPr/>
          <p:nvPr/>
        </p:nvSpPr>
        <p:spPr>
          <a:xfrm>
            <a:off x="5427014" y="2131284"/>
            <a:ext cx="1503864" cy="16612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418710" y="2131284"/>
            <a:ext cx="1518146" cy="215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주변 </a:t>
            </a:r>
            <a:r>
              <a:rPr lang="en-US" altLang="ko-KR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CCTV</a:t>
            </a:r>
            <a:r>
              <a:rPr lang="ko-KR" altLang="en-US" sz="800" dirty="0" smtClean="0">
                <a:solidFill>
                  <a:schemeClr val="bg1"/>
                </a:solidFill>
                <a:latin typeface="+mn-lt"/>
                <a:ea typeface="나눔고딕" panose="020D0604000000000000" pitchFamily="50" charset="-127"/>
              </a:rPr>
              <a:t>목록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451442" y="2409380"/>
            <a:ext cx="15514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672m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서강대교북단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890m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연희램프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상향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325m</a:t>
            </a:r>
          </a:p>
          <a:p>
            <a:pPr marL="85725" indent="-85725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ko-KR" altLang="en-US" sz="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서강대교남단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하향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672m</a:t>
            </a: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4" name="직선 연결선 163"/>
          <p:cNvCxnSpPr/>
          <p:nvPr/>
        </p:nvCxnSpPr>
        <p:spPr>
          <a:xfrm>
            <a:off x="3258470" y="2339528"/>
            <a:ext cx="36724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3258470" y="3069245"/>
            <a:ext cx="2154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타원 171"/>
          <p:cNvSpPr/>
          <p:nvPr/>
        </p:nvSpPr>
        <p:spPr>
          <a:xfrm>
            <a:off x="3287838" y="3325015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3973330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4787401" y="3338053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057289" y="2041381"/>
            <a:ext cx="3329971" cy="170505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대응현황 </a:t>
            </a:r>
            <a:endParaRPr lang="ko-KR" altLang="en-US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087426" y="2420377"/>
            <a:ext cx="2101576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서울역 도로함몰 누수사고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목동아파트 화재 인명피해 발생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김포공항 지하철 스크린도어 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풍납동 돌풍으로 인한 인명피해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버스전복으로 인한 대형화재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한강공원 홍수로 인한 침수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광화문 집회 부상자 발생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930539" y="2417999"/>
            <a:ext cx="79208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도로침하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교통사고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기상재난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집회행사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764159" y="2413001"/>
            <a:ext cx="490711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</a:t>
            </a:r>
            <a:r>
              <a:rPr lang="ko-KR" altLang="en-US" sz="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 smtClean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대응중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800" b="1" dirty="0" smtClean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099539" y="2268234"/>
            <a:ext cx="1775553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사고명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592575" y="2268233"/>
            <a:ext cx="731000" cy="1407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8878783" y="2268234"/>
            <a:ext cx="716389" cy="1401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사고유형</a:t>
            </a:r>
          </a:p>
        </p:txBody>
      </p:sp>
      <p:sp>
        <p:nvSpPr>
          <p:cNvPr id="176" name="타원 175"/>
          <p:cNvSpPr/>
          <p:nvPr/>
        </p:nvSpPr>
        <p:spPr>
          <a:xfrm>
            <a:off x="7058024" y="2111644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전역 사고의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 시 상세화면 이동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213783" y="1324063"/>
            <a:ext cx="4563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사고유형별 발생현황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인명피해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재산피해 시각화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541664" y="4074992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3" name="직사각형 102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8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9" name="그룹 108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0" name="그룹 119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21" name="직사각형 120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23" name="그룹 122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85" name="그룹 18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7" name="직사각형 18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8" name="타원 18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9" name="직사각형 18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6" name="직사각형 18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4" name="그룹 123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5" name="그룹 17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82" name="직사각형 181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3" name="타원 18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84" name="직사각형 18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81" name="직사각형 180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5" name="그룹 124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1" name="그룹 140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6" name="직사각형 145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26" name="그룹 12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32" name="타원 13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5" name="직사각형 194"/>
          <p:cNvSpPr/>
          <p:nvPr/>
        </p:nvSpPr>
        <p:spPr>
          <a:xfrm>
            <a:off x="7064375" y="3666592"/>
            <a:ext cx="3329971" cy="174438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통계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4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443741" y="1802507"/>
            <a:ext cx="1464823" cy="354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타원 118"/>
          <p:cNvSpPr/>
          <p:nvPr/>
        </p:nvSpPr>
        <p:spPr>
          <a:xfrm>
            <a:off x="7058024" y="3785135"/>
            <a:ext cx="159603" cy="136477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0" name="Picture 6" descr="C:\Users\kimsy\Desktop\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0688"/>
          <a:stretch/>
        </p:blipFill>
        <p:spPr bwMode="auto">
          <a:xfrm>
            <a:off x="473538" y="5175318"/>
            <a:ext cx="906967" cy="17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kimsy\Desktop\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3" y="4778930"/>
            <a:ext cx="940989" cy="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9508820" y="108223"/>
            <a:ext cx="259708" cy="129902"/>
            <a:chOff x="9508820" y="108223"/>
            <a:chExt cx="259708" cy="129902"/>
          </a:xfrm>
        </p:grpSpPr>
        <p:sp>
          <p:nvSpPr>
            <p:cNvPr id="5" name="직사각형 4"/>
            <p:cNvSpPr/>
            <p:nvPr/>
          </p:nvSpPr>
          <p:spPr>
            <a:xfrm>
              <a:off x="9508820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638626" y="108223"/>
              <a:ext cx="129902" cy="12990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5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  <a:endParaRPr lang="ko-KR" altLang="en-US" sz="5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228" y="3526507"/>
            <a:ext cx="261938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7128941" y="3905373"/>
            <a:ext cx="3224411" cy="1411809"/>
            <a:chOff x="7128941" y="3905373"/>
            <a:chExt cx="3224411" cy="1411809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1414" y="5177482"/>
              <a:ext cx="261938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8993403" y="3924384"/>
              <a:ext cx="1325042" cy="1238166"/>
              <a:chOff x="8993403" y="3924384"/>
              <a:chExt cx="1325042" cy="1128311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8993403" y="3924384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인명피해현황</a:t>
                </a: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8993403" y="4164805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재산피해현황</a:t>
                </a: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8993403" y="4388727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119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구급활동 실적 </a:t>
                </a: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8993403" y="4624232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소방 </a:t>
                </a:r>
                <a:r>
                  <a:rPr lang="ko-KR" altLang="en-US" sz="800" dirty="0" smtClean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공무원 통계</a:t>
                </a:r>
                <a:endParaRPr lang="ko-KR" altLang="en-US" sz="800" dirty="0">
                  <a:solidFill>
                    <a:schemeClr val="tx1"/>
                  </a:solidFill>
                  <a:latin typeface="+mj-lt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8993403" y="4862280"/>
                <a:ext cx="1325042" cy="1904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화재현장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5</a:t>
                </a:r>
                <a:r>
                  <a:rPr lang="ko-KR" altLang="en-US" sz="800" dirty="0" err="1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분도착률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j-lt"/>
                    <a:ea typeface="나눔고딕" panose="020D0604000000000000" pitchFamily="50" charset="-127"/>
                  </a:rPr>
                  <a:t> 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7128941" y="3905373"/>
              <a:ext cx="1787100" cy="1323975"/>
              <a:chOff x="10891316" y="1562223"/>
              <a:chExt cx="1787100" cy="1323975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06904" y="1580330"/>
                <a:ext cx="1755923" cy="130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7" name="직사각형 136"/>
              <p:cNvSpPr/>
              <p:nvPr/>
            </p:nvSpPr>
            <p:spPr>
              <a:xfrm>
                <a:off x="11405455" y="2078817"/>
                <a:ext cx="720080" cy="22057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ko-KR" altLang="en-US" sz="80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시각화 지표</a:t>
                </a:r>
                <a:endPara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891316" y="1562223"/>
                <a:ext cx="1787100" cy="1323975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" name="직선 연결선 8"/>
              <p:cNvCxnSpPr/>
              <p:nvPr/>
            </p:nvCxnSpPr>
            <p:spPr>
              <a:xfrm>
                <a:off x="10891316" y="1580330"/>
                <a:ext cx="1748359" cy="125812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/>
              <p:cNvCxnSpPr/>
              <p:nvPr/>
            </p:nvCxnSpPr>
            <p:spPr>
              <a:xfrm flipV="1">
                <a:off x="10906904" y="1580330"/>
                <a:ext cx="1732771" cy="13048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직사각형 146"/>
          <p:cNvSpPr/>
          <p:nvPr/>
        </p:nvSpPr>
        <p:spPr>
          <a:xfrm>
            <a:off x="447715" y="3103984"/>
            <a:ext cx="971510" cy="1686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16181" y="3032627"/>
            <a:ext cx="159603" cy="159603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457655" y="4778930"/>
            <a:ext cx="940989" cy="197608"/>
            <a:chOff x="-845987" y="4860465"/>
            <a:chExt cx="940989" cy="197608"/>
          </a:xfrm>
        </p:grpSpPr>
        <p:pic>
          <p:nvPicPr>
            <p:cNvPr id="17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28"/>
            <a:stretch/>
          </p:blipFill>
          <p:spPr bwMode="auto">
            <a:xfrm>
              <a:off x="-137160" y="4860465"/>
              <a:ext cx="232162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683"/>
            <a:stretch/>
          </p:blipFill>
          <p:spPr bwMode="auto">
            <a:xfrm>
              <a:off x="-845987" y="4860465"/>
              <a:ext cx="388788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C:\Users\kimsy\Desktop\4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142"/>
            <a:stretch/>
          </p:blipFill>
          <p:spPr bwMode="auto">
            <a:xfrm>
              <a:off x="-457199" y="4860465"/>
              <a:ext cx="360040" cy="197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897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862673"/>
              </p:ext>
            </p:extLst>
          </p:nvPr>
        </p:nvGraphicFramePr>
        <p:xfrm>
          <a:off x="424212" y="4259119"/>
          <a:ext cx="3328638" cy="107431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6024"/>
                <a:gridCol w="2582614"/>
              </a:tblGrid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사고명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도로함몰에 따른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 인명피해 발생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 발생 일시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2016.11.03 13:20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27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</a:t>
                      </a:r>
                      <a:r>
                        <a:rPr lang="ko-KR" altLang="en-US" sz="700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내용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900"/>
                        </a:lnSpc>
                      </a:pP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서울역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번출구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도로가 함몰되면서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상수관이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파열되어 인근 지역 교통통제 중이며 지나가던 행인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lang="ko-KR" altLang="en-US" sz="70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부상으로응급</a:t>
                      </a:r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담당부서</a:t>
                      </a:r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도로교통과 홍길동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(2133-7155)</a:t>
                      </a:r>
                    </a:p>
                    <a:p>
                      <a:r>
                        <a:rPr lang="ko-KR" altLang="en-US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소방방재센터 김길동 </a:t>
                      </a:r>
                      <a:r>
                        <a:rPr lang="en-US" altLang="ko-KR" sz="7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(2133-7169)</a:t>
                      </a:r>
                      <a:endParaRPr lang="ko-KR" altLang="en-US" sz="700" dirty="0" smtClean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429410" y="1781034"/>
            <a:ext cx="9957851" cy="3765123"/>
            <a:chOff x="429410" y="1781034"/>
            <a:chExt cx="9957851" cy="3765123"/>
          </a:xfrm>
        </p:grpSpPr>
        <p:cxnSp>
          <p:nvCxnSpPr>
            <p:cNvPr id="116" name="직선 연결선 115"/>
            <p:cNvCxnSpPr/>
            <p:nvPr/>
          </p:nvCxnSpPr>
          <p:spPr>
            <a:xfrm flipV="1">
              <a:off x="430880" y="3661371"/>
              <a:ext cx="99563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3750084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직사각형 129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7057290" y="1781034"/>
              <a:ext cx="734" cy="3765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20672"/>
              </p:ext>
            </p:extLst>
          </p:nvPr>
        </p:nvGraphicFramePr>
        <p:xfrm>
          <a:off x="664806" y="5767854"/>
          <a:ext cx="9722454" cy="140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4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"/>
                <a:gridCol w="4896544"/>
              </a:tblGrid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사고지역 위치표시 팝업 상세정보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버즈량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추이 및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/>
                        <a:t>사고명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발생일시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내용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담당부서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관련기사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담당자선택 시 전화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영상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메신저 연결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해시태그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시간대별 대응현황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0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현장사진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영상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490241" y="1120828"/>
            <a:ext cx="8897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사고모니터링 상세 화면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9410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9410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78099" y="1158928"/>
            <a:ext cx="348689" cy="2731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8099" y="1432048"/>
            <a:ext cx="348689" cy="2603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114649" y="1158928"/>
            <a:ext cx="348689" cy="273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14649" y="1432048"/>
            <a:ext cx="348689" cy="2603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90241" y="1324063"/>
            <a:ext cx="306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해당사고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위치정보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사고개요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발생일시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 등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2789" y="1324063"/>
            <a:ext cx="4563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~4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 6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번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74" y="5204230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9" y="2034880"/>
            <a:ext cx="3303996" cy="190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7057289" y="2034880"/>
            <a:ext cx="3329971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6089" y="3714845"/>
            <a:ext cx="3343212" cy="543219"/>
            <a:chOff x="414556" y="3044115"/>
            <a:chExt cx="3337948" cy="609599"/>
          </a:xfrm>
        </p:grpSpPr>
        <p:sp>
          <p:nvSpPr>
            <p:cNvPr id="4" name="직사각형 3"/>
            <p:cNvSpPr/>
            <p:nvPr/>
          </p:nvSpPr>
          <p:spPr>
            <a:xfrm>
              <a:off x="450540" y="3044115"/>
              <a:ext cx="3301964" cy="609599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4556" y="3063439"/>
              <a:ext cx="29163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도로함몰에 따른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 인명피해 발생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556" y="3279218"/>
              <a:ext cx="3269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서울역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번출구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도로가 함몰되면서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상수관이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파열되어 인근 지역 교통통제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중이며 지나가던 행인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부상으로응급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후송</a:t>
              </a: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3752802" y="2034880"/>
            <a:ext cx="3304487" cy="177684"/>
          </a:xfrm>
          <a:prstGeom prst="rect">
            <a:avLst/>
          </a:prstGeom>
          <a:solidFill>
            <a:schemeClr val="bg1">
              <a:lumMod val="85000"/>
              <a:alpha val="69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>
              <a:lnSpc>
                <a:spcPts val="1500"/>
              </a:lnSpc>
            </a:pPr>
            <a:r>
              <a:rPr lang="ko-KR" altLang="en-US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대응현황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178691" y="2298021"/>
            <a:ext cx="3087167" cy="1307869"/>
            <a:chOff x="3885133" y="2066087"/>
            <a:chExt cx="3434383" cy="1467688"/>
          </a:xfrm>
        </p:grpSpPr>
        <p:grpSp>
          <p:nvGrpSpPr>
            <p:cNvPr id="78" name="그룹 77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84" name="직사각형 83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5" name="직선 연결선 84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그룹 78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/>
          <p:cNvGrpSpPr/>
          <p:nvPr/>
        </p:nvGrpSpPr>
        <p:grpSpPr>
          <a:xfrm>
            <a:off x="1683817" y="3908634"/>
            <a:ext cx="915498" cy="977528"/>
            <a:chOff x="1625790" y="3347892"/>
            <a:chExt cx="915498" cy="10969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사각형 설명선 62"/>
            <p:cNvSpPr/>
            <p:nvPr/>
          </p:nvSpPr>
          <p:spPr>
            <a:xfrm>
              <a:off x="1625790" y="3347892"/>
              <a:ext cx="906983" cy="1096980"/>
            </a:xfrm>
            <a:prstGeom prst="wedgeRectCallout">
              <a:avLst>
                <a:gd name="adj1" fmla="val -31185"/>
                <a:gd name="adj2" fmla="val 73742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smtClean="0"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40497" y="3354729"/>
              <a:ext cx="900791" cy="21776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+mn-lt"/>
                  <a:ea typeface="나눔고딕" panose="020D0604000000000000" pitchFamily="50" charset="-127"/>
                </a:rPr>
                <a:t>담당자 연결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716850" y="3630892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전화연결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6850" y="3883628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dirty="0" smtClean="0">
                  <a:latin typeface="+mn-lt"/>
                  <a:ea typeface="나눔고딕" panose="020D0604000000000000" pitchFamily="50" charset="-127"/>
                </a:rPr>
                <a:t>영상연결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16850" y="4128061"/>
              <a:ext cx="743794" cy="2319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ko-KR" altLang="en-US" sz="800" smtClean="0">
                  <a:latin typeface="+mn-lt"/>
                  <a:ea typeface="나눔고딕" panose="020D0604000000000000" pitchFamily="50" charset="-127"/>
                </a:rPr>
                <a:t>메신저</a:t>
              </a:r>
              <a:endParaRPr lang="ko-KR" altLang="en-US" sz="800" dirty="0" smtClean="0">
                <a:latin typeface="+mn-lt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68351" y="2208317"/>
            <a:ext cx="1804268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13:30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도로함몰 발생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상수관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파열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938750" y="2288893"/>
            <a:ext cx="992126" cy="653934"/>
            <a:chOff x="5938750" y="2066087"/>
            <a:chExt cx="992126" cy="733844"/>
          </a:xfrm>
        </p:grpSpPr>
        <p:grpSp>
          <p:nvGrpSpPr>
            <p:cNvPr id="17" name="그룹 16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직사각형 102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0" name="직사각형 10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5938750" y="2993877"/>
            <a:ext cx="992126" cy="653934"/>
            <a:chOff x="5938750" y="2066087"/>
            <a:chExt cx="992126" cy="733844"/>
          </a:xfrm>
        </p:grpSpPr>
        <p:grpSp>
          <p:nvGrpSpPr>
            <p:cNvPr id="112" name="그룹 11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직사각형 119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현장영상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13" name="직사각형 11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938750" y="3826145"/>
            <a:ext cx="992126" cy="653934"/>
            <a:chOff x="5938750" y="2066087"/>
            <a:chExt cx="992126" cy="733844"/>
          </a:xfrm>
        </p:grpSpPr>
        <p:grpSp>
          <p:nvGrpSpPr>
            <p:cNvPr id="122" name="그룹 121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124" name="직사각형 123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25" name="직선 연결선 124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3" name="직사각형 122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107" y="5223285"/>
            <a:ext cx="227182" cy="11015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직선 연결선 20"/>
          <p:cNvCxnSpPr/>
          <p:nvPr/>
        </p:nvCxnSpPr>
        <p:spPr>
          <a:xfrm>
            <a:off x="3769510" y="2541057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3769510" y="2913334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69510" y="328561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778748" y="2227657"/>
            <a:ext cx="0" cy="3162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77477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042673" y="2783068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추이현황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786783" y="3325800"/>
            <a:ext cx="159603" cy="156446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17" y="2092180"/>
            <a:ext cx="1332436" cy="134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타원 156"/>
          <p:cNvSpPr/>
          <p:nvPr/>
        </p:nvSpPr>
        <p:spPr>
          <a:xfrm>
            <a:off x="430881" y="425239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18426" y="503518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3680991" y="205563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5858948" y="2226909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938750" y="4581521"/>
            <a:ext cx="992126" cy="653934"/>
            <a:chOff x="5938750" y="2066087"/>
            <a:chExt cx="992126" cy="733844"/>
          </a:xfrm>
        </p:grpSpPr>
        <p:grpSp>
          <p:nvGrpSpPr>
            <p:cNvPr id="89" name="그룹 88"/>
            <p:cNvGrpSpPr/>
            <p:nvPr/>
          </p:nvGrpSpPr>
          <p:grpSpPr>
            <a:xfrm>
              <a:off x="5938750" y="2066087"/>
              <a:ext cx="992126" cy="490408"/>
              <a:chOff x="5938750" y="2066087"/>
              <a:chExt cx="992126" cy="490408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5938750" y="2066087"/>
                <a:ext cx="992126" cy="49040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4" name="직선 연결선 93"/>
              <p:cNvCxnSpPr/>
              <p:nvPr/>
            </p:nvCxnSpPr>
            <p:spPr>
              <a:xfrm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H="1">
                <a:off x="5938750" y="2066087"/>
                <a:ext cx="992126" cy="4904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095417" y="2190402"/>
                <a:ext cx="686110" cy="2601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현장사진</a:t>
                </a:r>
                <a:endPara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>
              <a:off x="5948769" y="2562736"/>
              <a:ext cx="982107" cy="237195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ko-KR" sz="7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2016/11/03 13:00</a:t>
              </a:r>
            </a:p>
          </p:txBody>
        </p:sp>
      </p:grpSp>
      <p:cxnSp>
        <p:nvCxnSpPr>
          <p:cNvPr id="180" name="직선 연결선 179"/>
          <p:cNvCxnSpPr/>
          <p:nvPr/>
        </p:nvCxnSpPr>
        <p:spPr>
          <a:xfrm>
            <a:off x="3769510" y="4052358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3769510" y="4535801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>
            <a:off x="3769510" y="5035189"/>
            <a:ext cx="20092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3768350" y="25588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13:40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부상자 발생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지나가던 행인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추가로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함몰 도로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낙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768350" y="2933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응급조치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중구소방서 출동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응급 후송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768350" y="33144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14:10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교통통제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 경찰서 인근 지역 교통 통제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3768350" y="36827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복구공사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중구청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도로복구 중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약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소요예정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768350" y="40701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17:00 </a:t>
            </a: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후송결과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경상으로 치료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사망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사망원인 뇌진탕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3768350" y="455273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18:00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유족 협의 예정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사망자 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19:00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경에 유족협의를 위해</a:t>
            </a: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7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ㅇㅇ병원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방문예정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3768350" y="5067087"/>
            <a:ext cx="2010397" cy="3327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20:00 </a:t>
            </a:r>
            <a:r>
              <a:rPr lang="ko-KR" altLang="en-US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사고현장 수습 완료</a:t>
            </a:r>
            <a:endParaRPr lang="en-US" altLang="ko-KR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420699" y="1781034"/>
            <a:ext cx="9966562" cy="3765885"/>
            <a:chOff x="420699" y="1781034"/>
            <a:chExt cx="9966562" cy="3765885"/>
          </a:xfrm>
        </p:grpSpPr>
        <p:sp>
          <p:nvSpPr>
            <p:cNvPr id="105" name="직사각형 104"/>
            <p:cNvSpPr/>
            <p:nvPr/>
          </p:nvSpPr>
          <p:spPr>
            <a:xfrm>
              <a:off x="429410" y="1781034"/>
              <a:ext cx="9957851" cy="3765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30881" y="1794886"/>
              <a:ext cx="9956379" cy="2372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508820" y="1859223"/>
              <a:ext cx="748184" cy="1085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 MAIN</a:t>
              </a:r>
            </a:p>
          </p:txBody>
        </p:sp>
        <p:pic>
          <p:nvPicPr>
            <p:cNvPr id="109" name="Picture 4" descr="C:\Users\PCK\Desktop\Untitled-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96" y="1859223"/>
              <a:ext cx="666523" cy="106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5" name="그룹 114"/>
            <p:cNvGrpSpPr/>
            <p:nvPr/>
          </p:nvGrpSpPr>
          <p:grpSpPr>
            <a:xfrm>
              <a:off x="420699" y="5327848"/>
              <a:ext cx="9952873" cy="219071"/>
              <a:chOff x="420699" y="5327848"/>
              <a:chExt cx="9952873" cy="219071"/>
            </a:xfrm>
          </p:grpSpPr>
          <p:sp>
            <p:nvSpPr>
              <p:cNvPr id="128" name="직사각형 127"/>
              <p:cNvSpPr/>
              <p:nvPr/>
            </p:nvSpPr>
            <p:spPr>
              <a:xfrm>
                <a:off x="442130" y="5337846"/>
                <a:ext cx="9931442" cy="1922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32" name="그룹 131"/>
              <p:cNvGrpSpPr/>
              <p:nvPr/>
            </p:nvGrpSpPr>
            <p:grpSpPr>
              <a:xfrm>
                <a:off x="420699" y="5327848"/>
                <a:ext cx="3306794" cy="219071"/>
                <a:chOff x="420699" y="5315910"/>
                <a:chExt cx="3306794" cy="230247"/>
              </a:xfrm>
            </p:grpSpPr>
            <p:sp>
              <p:nvSpPr>
                <p:cNvPr id="133" name="직사각형 132"/>
                <p:cNvSpPr/>
                <p:nvPr/>
              </p:nvSpPr>
              <p:spPr>
                <a:xfrm>
                  <a:off x="447715" y="5337846"/>
                  <a:ext cx="609579" cy="19222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6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420699" y="5337846"/>
                  <a:ext cx="849244" cy="208311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이전화</a:t>
                  </a:r>
                  <a:r>
                    <a:rPr lang="ko-KR" altLang="en-US" sz="700" b="1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면</a:t>
                  </a:r>
                  <a:r>
                    <a:rPr lang="ko-KR" altLang="en-US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  </a:t>
                  </a:r>
                  <a:r>
                    <a:rPr lang="en-US" altLang="ko-KR" sz="700" b="1" dirty="0" smtClean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&gt;</a:t>
                  </a:r>
                  <a:endParaRPr lang="ko-KR" altLang="en-US" sz="700" b="1" dirty="0" smtClean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35" name="그룹 134"/>
                <p:cNvGrpSpPr/>
                <p:nvPr/>
              </p:nvGrpSpPr>
              <p:grpSpPr>
                <a:xfrm>
                  <a:off x="10445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70" name="그룹 169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73" name="직사각형 172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75" name="직사각형 174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72" name="직사각형 171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1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1704985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65" name="그룹 164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67" name="직사각형 166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8" name="타원 167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9" name="직사각형 168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6" name="직사각형 165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2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0" name="그룹 139"/>
                <p:cNvGrpSpPr/>
                <p:nvPr/>
              </p:nvGrpSpPr>
              <p:grpSpPr>
                <a:xfrm>
                  <a:off x="2366814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54" name="그룹 153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3" name="타원 162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64" name="직사각형 163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3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3016253" y="5315910"/>
                  <a:ext cx="711240" cy="226781"/>
                  <a:chOff x="1044585" y="5506836"/>
                  <a:chExt cx="711240" cy="226781"/>
                </a:xfrm>
              </p:grpSpPr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1098228" y="5506836"/>
                    <a:ext cx="657597" cy="208311"/>
                    <a:chOff x="1098228" y="5316995"/>
                    <a:chExt cx="657597" cy="208311"/>
                  </a:xfrm>
                </p:grpSpPr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1098228" y="5356863"/>
                      <a:ext cx="628050" cy="154189"/>
                    </a:xfrm>
                    <a:prstGeom prst="rect">
                      <a:avLst/>
                    </a:prstGeom>
                    <a:solidFill>
                      <a:schemeClr val="bg1">
                        <a:alpha val="2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ko-KR" altLang="en-US" sz="6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2" name="타원 151"/>
                    <p:cNvSpPr/>
                    <p:nvPr/>
                  </p:nvSpPr>
                  <p:spPr>
                    <a:xfrm>
                      <a:off x="1576434" y="5379325"/>
                      <a:ext cx="109264" cy="109264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1515830" y="5316995"/>
                      <a:ext cx="239995" cy="208311"/>
                    </a:xfrm>
                    <a:prstGeom prst="rect">
                      <a:avLst/>
                    </a:prstGeom>
                    <a:noFill/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r>
                        <a:rPr lang="en-US" altLang="ko-KR" sz="700" b="1" dirty="0" smtClean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700" b="1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1044585" y="5525306"/>
                    <a:ext cx="641113" cy="208311"/>
                  </a:xfrm>
                  <a:prstGeom prst="rect">
                    <a:avLst/>
                  </a:prstGeom>
                  <a:noFill/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r>
                      <a:rPr lang="ko-KR" altLang="en-US" sz="700" b="1" dirty="0" err="1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화면</a:t>
                    </a:r>
                    <a:r>
                      <a:rPr lang="ko-KR" altLang="en-US" sz="700" b="1" dirty="0" err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명</a:t>
                    </a:r>
                    <a:r>
                      <a:rPr lang="ko-KR" altLang="en-US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700" b="1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6</a:t>
                    </a:r>
                    <a:endParaRPr lang="ko-KR" altLang="en-US" sz="700" b="1" dirty="0" smtClean="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</p:grpSp>
      </p:grpSp>
      <p:sp>
        <p:nvSpPr>
          <p:cNvPr id="194" name="직사각형 193"/>
          <p:cNvSpPr/>
          <p:nvPr/>
        </p:nvSpPr>
        <p:spPr>
          <a:xfrm>
            <a:off x="75422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 예산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5038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</a:t>
            </a:r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5035</a:t>
            </a:r>
            <a:r>
              <a:rPr lang="ko-KR" altLang="en-US" sz="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억원</a:t>
            </a:r>
            <a:r>
              <a:rPr lang="ko-KR" altLang="en-US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집행</a:t>
            </a:r>
            <a:endParaRPr lang="ko-KR" altLang="en-US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7885424" y="5337846"/>
            <a:ext cx="315178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</a:p>
        </p:txBody>
      </p:sp>
      <p:sp>
        <p:nvSpPr>
          <p:cNvPr id="196" name="직사각형 195"/>
          <p:cNvSpPr/>
          <p:nvPr/>
        </p:nvSpPr>
        <p:spPr>
          <a:xfrm>
            <a:off x="7867167" y="5337846"/>
            <a:ext cx="2483604" cy="20831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더보</a:t>
            </a:r>
            <a:r>
              <a:rPr lang="ko-KR" altLang="en-US" sz="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ko-KR" altLang="en-US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327267" y="513735"/>
            <a:ext cx="23374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</a:p>
        </p:txBody>
      </p:sp>
      <p:grpSp>
        <p:nvGrpSpPr>
          <p:cNvPr id="244" name="그룹 243"/>
          <p:cNvGrpSpPr/>
          <p:nvPr/>
        </p:nvGrpSpPr>
        <p:grpSpPr>
          <a:xfrm>
            <a:off x="7178691" y="3833718"/>
            <a:ext cx="3087167" cy="1307869"/>
            <a:chOff x="3885133" y="2066087"/>
            <a:chExt cx="3434383" cy="1467688"/>
          </a:xfrm>
        </p:grpSpPr>
        <p:grpSp>
          <p:nvGrpSpPr>
            <p:cNvPr id="245" name="그룹 244"/>
            <p:cNvGrpSpPr/>
            <p:nvPr/>
          </p:nvGrpSpPr>
          <p:grpSpPr>
            <a:xfrm>
              <a:off x="3885133" y="2066087"/>
              <a:ext cx="1684784" cy="1467688"/>
              <a:chOff x="3885133" y="2066087"/>
              <a:chExt cx="1684784" cy="1467688"/>
            </a:xfrm>
          </p:grpSpPr>
          <p:sp>
            <p:nvSpPr>
              <p:cNvPr id="250" name="직사각형 249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51" name="직선 연결선 250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그룹 245"/>
            <p:cNvGrpSpPr/>
            <p:nvPr/>
          </p:nvGrpSpPr>
          <p:grpSpPr>
            <a:xfrm>
              <a:off x="5634732" y="2066087"/>
              <a:ext cx="1684784" cy="1467688"/>
              <a:chOff x="3885133" y="2066087"/>
              <a:chExt cx="1684784" cy="1467688"/>
            </a:xfrm>
          </p:grpSpPr>
          <p:sp>
            <p:nvSpPr>
              <p:cNvPr id="247" name="직사각형 246"/>
              <p:cNvSpPr/>
              <p:nvPr/>
            </p:nvSpPr>
            <p:spPr>
              <a:xfrm>
                <a:off x="3885133" y="2066087"/>
                <a:ext cx="1684784" cy="146768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248" name="직선 연결선 247"/>
              <p:cNvCxnSpPr/>
              <p:nvPr/>
            </p:nvCxnSpPr>
            <p:spPr>
              <a:xfrm flipH="1"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연결선 248"/>
              <p:cNvCxnSpPr/>
              <p:nvPr/>
            </p:nvCxnSpPr>
            <p:spPr>
              <a:xfrm>
                <a:off x="3885133" y="2066087"/>
                <a:ext cx="1684784" cy="1467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3" name="타원 252"/>
          <p:cNvSpPr/>
          <p:nvPr/>
        </p:nvSpPr>
        <p:spPr>
          <a:xfrm>
            <a:off x="7110506" y="3772503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7477477" y="4305559"/>
            <a:ext cx="9861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관련뉴스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기사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Seoul.simpl.co.kr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9109197" y="4305559"/>
            <a:ext cx="85311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트위터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해시태그 목록</a:t>
            </a:r>
          </a:p>
        </p:txBody>
      </p:sp>
      <p:sp>
        <p:nvSpPr>
          <p:cNvPr id="256" name="타원 255"/>
          <p:cNvSpPr/>
          <p:nvPr/>
        </p:nvSpPr>
        <p:spPr>
          <a:xfrm>
            <a:off x="7098889" y="2257565"/>
            <a:ext cx="159603" cy="142224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8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7453450" y="1182770"/>
            <a:ext cx="2537647" cy="431647"/>
          </a:xfrm>
          <a:prstGeom prst="rect">
            <a:avLst/>
          </a:prstGeom>
          <a:solidFill>
            <a:schemeClr val="bg1">
              <a:alpha val="8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여론동향 기술검토</a:t>
            </a:r>
            <a:endParaRPr lang="ko-KR" altLang="en-US" sz="10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643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23407</TotalTime>
  <Words>5647</Words>
  <Application>Microsoft Office PowerPoint</Application>
  <PresentationFormat>사용자 지정</PresentationFormat>
  <Paragraphs>2071</Paragraphs>
  <Slides>35</Slides>
  <Notes>35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나눔고딕</vt:lpstr>
      <vt:lpstr>맑은 고딕</vt:lpstr>
      <vt:lpstr>Times New Roman</vt:lpstr>
      <vt:lpstr>KoPub돋움체 Medium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788</cp:revision>
  <cp:lastPrinted>2016-11-15T14:29:30Z</cp:lastPrinted>
  <dcterms:created xsi:type="dcterms:W3CDTF">2014-06-17T14:38:15Z</dcterms:created>
  <dcterms:modified xsi:type="dcterms:W3CDTF">2016-11-28T09:05:18Z</dcterms:modified>
</cp:coreProperties>
</file>